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7" r:id="rId2"/>
    <p:sldId id="269" r:id="rId3"/>
    <p:sldId id="273" r:id="rId4"/>
    <p:sldId id="271" r:id="rId5"/>
    <p:sldId id="272" r:id="rId6"/>
    <p:sldId id="270" r:id="rId7"/>
    <p:sldId id="274" r:id="rId8"/>
    <p:sldId id="27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50" autoAdjust="0"/>
  </p:normalViewPr>
  <p:slideViewPr>
    <p:cSldViewPr snapToGrid="0">
      <p:cViewPr varScale="1">
        <p:scale>
          <a:sx n="62" d="100"/>
          <a:sy n="62" d="100"/>
        </p:scale>
        <p:origin x="100"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EA780-C0D7-49E3-B6D8-B70337E4EAD0}" type="datetimeFigureOut">
              <a:rPr lang="en-US" smtClean="0"/>
              <a:t>5/1/2020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B9E-1E41-44E6-8484-8635719BC06E}" type="slidenum">
              <a:rPr lang="en-US" smtClean="0"/>
              <a:t>‹#›</a:t>
            </a:fld>
            <a:endParaRPr lang="en-US"/>
          </a:p>
        </p:txBody>
      </p:sp>
    </p:spTree>
    <p:extLst>
      <p:ext uri="{BB962C8B-B14F-4D97-AF65-F5344CB8AC3E}">
        <p14:creationId xmlns:p14="http://schemas.microsoft.com/office/powerpoint/2010/main" val="1632495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lvl1pPr>
              <a:defRPr sz="1200"/>
            </a:lvl1pPr>
          </a:lstStyle>
          <a:p>
            <a:r>
              <a:t>To summarize one daily time step of our workflow, the meteorological sensor data on github run the GLM model, which generates model output of water temperature that are updated via an Ensemble kaman filter from the observational temperature data. The updated model states serve as the initial conditions for the next day’s simulation, which are fed by NOAA’s GEFS meteorological forecast, which is used as driver data to generate a water quality forecast for the next 16-days.</a:t>
            </a:r>
          </a:p>
        </p:txBody>
      </p:sp>
    </p:spTree>
    <p:extLst>
      <p:ext uri="{BB962C8B-B14F-4D97-AF65-F5344CB8AC3E}">
        <p14:creationId xmlns:p14="http://schemas.microsoft.com/office/powerpoint/2010/main" val="137672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2D03-416F-4A2B-8B43-F07FF91F1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863183-7D1E-4B45-8C91-FA56F5046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B1E807-46F2-4C8D-9474-A1D5E5463DEF}"/>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1562F963-C71D-45C6-9610-833C4E64F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FB422-031A-4EC0-8C90-47F45E1998CB}"/>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1189119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6905-09B1-4C20-967D-F7498FB1C4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1DC48-31EE-48C3-A6A0-547CFC3F6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70AB8-16BB-4BAB-9087-B038E41528A1}"/>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FE27533B-B629-4161-8AFA-FFE5F184F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538E5-FE57-449B-9B60-C260F5400E74}"/>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3598919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130F1-1895-49B4-BBE4-6B950D425C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653A12-4D87-4899-A6F6-94F21392F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4984-1DED-4189-A8DC-BD779A101E53}"/>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99D09F47-CA63-431B-818F-E395DDD88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8A1E8-F74E-4B83-B952-A87664EA29F4}"/>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23176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92" name="Shape 192"/>
          <p:cNvSpPr/>
          <p:nvPr/>
        </p:nvSpPr>
        <p:spPr>
          <a:xfrm>
            <a:off x="607219" y="1384101"/>
            <a:ext cx="10977563" cy="1117"/>
          </a:xfrm>
          <a:prstGeom prst="line">
            <a:avLst/>
          </a:prstGeom>
          <a:ln w="12700">
            <a:solidFill>
              <a:srgbClr val="9A9A9A"/>
            </a:solidFill>
            <a:miter lim="400000"/>
          </a:ln>
        </p:spPr>
        <p:txBody>
          <a:bodyPr lIns="35719" tIns="35719" rIns="35719" bIns="35719" anchor="ctr"/>
          <a:lstStyle/>
          <a:p>
            <a:endParaRPr sz="1266"/>
          </a:p>
        </p:txBody>
      </p:sp>
      <p:sp>
        <p:nvSpPr>
          <p:cNvPr id="193" name="Shape 193"/>
          <p:cNvSpPr>
            <a:spLocks noGrp="1"/>
          </p:cNvSpPr>
          <p:nvPr>
            <p:ph type="title"/>
          </p:nvPr>
        </p:nvSpPr>
        <p:spPr>
          <a:xfrm>
            <a:off x="535781" y="0"/>
            <a:ext cx="11120438" cy="1214438"/>
          </a:xfrm>
          <a:prstGeom prst="rect">
            <a:avLst/>
          </a:prstGeom>
        </p:spPr>
        <p:txBody>
          <a:bodyPr anchor="b"/>
          <a:lstStyle>
            <a:lvl1pPr algn="l" defTabSz="642915">
              <a:defRPr sz="2953">
                <a:uFill>
                  <a:solidFill>
                    <a:srgbClr val="000000"/>
                  </a:solidFill>
                </a:uFill>
                <a:latin typeface="+mj-lt"/>
                <a:ea typeface="+mj-ea"/>
                <a:cs typeface="+mj-cs"/>
                <a:sym typeface="Helvetica Neue Light"/>
              </a:defRPr>
            </a:lvl1pPr>
          </a:lstStyle>
          <a:p>
            <a:r>
              <a:t>Title Text</a:t>
            </a:r>
          </a:p>
        </p:txBody>
      </p:sp>
      <p:sp>
        <p:nvSpPr>
          <p:cNvPr id="194" name="Shape 194"/>
          <p:cNvSpPr>
            <a:spLocks noGrp="1"/>
          </p:cNvSpPr>
          <p:nvPr>
            <p:ph type="body" sz="half" idx="1"/>
          </p:nvPr>
        </p:nvSpPr>
        <p:spPr>
          <a:xfrm>
            <a:off x="535781" y="1634133"/>
            <a:ext cx="4762500" cy="5223867"/>
          </a:xfrm>
          <a:prstGeom prst="rect">
            <a:avLst/>
          </a:prstGeom>
        </p:spPr>
        <p:txBody>
          <a:bodyPr anchor="t"/>
          <a:lstStyle>
            <a:lvl1pPr marL="187517" indent="-187517" defTabSz="642915">
              <a:buClr>
                <a:srgbClr val="737373"/>
              </a:buClr>
              <a:buSzPct val="100000"/>
              <a:buFont typeface="Helvetica Neue"/>
              <a:defRPr sz="1828">
                <a:solidFill>
                  <a:srgbClr val="737373"/>
                </a:solidFill>
                <a:uFill>
                  <a:solidFill>
                    <a:srgbClr val="737373"/>
                  </a:solidFill>
                </a:uFill>
                <a:latin typeface="Helvetica Neue"/>
                <a:ea typeface="Helvetica Neue"/>
                <a:cs typeface="Helvetica Neue"/>
                <a:sym typeface="Helvetica Neue"/>
              </a:defRPr>
            </a:lvl1pPr>
            <a:lvl2pPr marL="464327" indent="-187517" defTabSz="642915">
              <a:buClr>
                <a:srgbClr val="737373"/>
              </a:buClr>
              <a:buSzPct val="100000"/>
              <a:buFont typeface="Helvetica Neue"/>
              <a:defRPr sz="1828">
                <a:solidFill>
                  <a:srgbClr val="737373"/>
                </a:solidFill>
                <a:uFill>
                  <a:solidFill>
                    <a:srgbClr val="737373"/>
                  </a:solidFill>
                </a:uFill>
                <a:latin typeface="Helvetica Neue"/>
                <a:ea typeface="Helvetica Neue"/>
                <a:cs typeface="Helvetica Neue"/>
                <a:sym typeface="Helvetica Neue"/>
              </a:defRPr>
            </a:lvl2pPr>
            <a:lvl3pPr marL="776855" indent="-187517" defTabSz="642915">
              <a:buClr>
                <a:srgbClr val="737373"/>
              </a:buClr>
              <a:buSzPct val="100000"/>
              <a:buFont typeface="Helvetica Neue"/>
              <a:defRPr sz="1828">
                <a:solidFill>
                  <a:srgbClr val="737373"/>
                </a:solidFill>
                <a:uFill>
                  <a:solidFill>
                    <a:srgbClr val="737373"/>
                  </a:solidFill>
                </a:uFill>
                <a:latin typeface="Helvetica Neue"/>
                <a:ea typeface="Helvetica Neue"/>
                <a:cs typeface="Helvetica Neue"/>
                <a:sym typeface="Helvetica Neue"/>
              </a:defRPr>
            </a:lvl3pPr>
            <a:lvl4pPr marL="1089383" indent="-187517" defTabSz="642915">
              <a:buClr>
                <a:srgbClr val="737373"/>
              </a:buClr>
              <a:buSzPct val="100000"/>
              <a:buFont typeface="Helvetica Neue"/>
              <a:defRPr sz="1828">
                <a:solidFill>
                  <a:srgbClr val="737373"/>
                </a:solidFill>
                <a:uFill>
                  <a:solidFill>
                    <a:srgbClr val="737373"/>
                  </a:solidFill>
                </a:uFill>
                <a:latin typeface="Helvetica Neue"/>
                <a:ea typeface="Helvetica Neue"/>
                <a:cs typeface="Helvetica Neue"/>
                <a:sym typeface="Helvetica Neue"/>
              </a:defRPr>
            </a:lvl4pPr>
            <a:lvl5pPr marL="1401911" indent="-187517" defTabSz="642915">
              <a:buClr>
                <a:srgbClr val="737373"/>
              </a:buClr>
              <a:buSzPct val="100000"/>
              <a:buFont typeface="Helvetica Neue"/>
              <a:defRPr sz="1828">
                <a:solidFill>
                  <a:srgbClr val="737373"/>
                </a:solidFill>
                <a:uFill>
                  <a:solidFill>
                    <a:srgbClr val="737373"/>
                  </a:solidFill>
                </a:u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95" name="Shape 195"/>
          <p:cNvSpPr>
            <a:spLocks noGrp="1"/>
          </p:cNvSpPr>
          <p:nvPr>
            <p:ph type="sldNum" sz="quarter" idx="2"/>
          </p:nvPr>
        </p:nvSpPr>
        <p:spPr>
          <a:xfrm>
            <a:off x="5792391" y="6527602"/>
            <a:ext cx="607219" cy="508992"/>
          </a:xfrm>
          <a:prstGeom prst="rect">
            <a:avLst/>
          </a:prstGeom>
        </p:spPr>
        <p:txBody>
          <a:bodyPr/>
          <a:lstStyle>
            <a:lvl1pPr>
              <a:defRPr sz="2953">
                <a:uFill>
                  <a:solidFill>
                    <a:srgbClr val="000000"/>
                  </a:solidFill>
                </a:uFill>
              </a:defRPr>
            </a:lvl1pPr>
          </a:lstStyle>
          <a:p>
            <a:fld id="{86CB4B4D-7CA3-9044-876B-883B54F8677D}" type="slidenum">
              <a:t>‹#›</a:t>
            </a:fld>
            <a:endParaRPr/>
          </a:p>
        </p:txBody>
      </p:sp>
    </p:spTree>
    <p:extLst>
      <p:ext uri="{BB962C8B-B14F-4D97-AF65-F5344CB8AC3E}">
        <p14:creationId xmlns:p14="http://schemas.microsoft.com/office/powerpoint/2010/main" val="10771161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EFF2-D3CD-446A-88BD-CDC7E4472E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F6670-B4F4-45EC-A2BA-CAC2B1515E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B56F9-8584-430D-B2E3-BA33F8633F5A}"/>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A74D79DF-AC1F-475E-B5ED-8C8738B98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192237-6432-4E06-902F-E8AEEA9070E1}"/>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330141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0A0-9CAF-46F2-8ECE-3286D6A5C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D96915-7BBB-447C-8D93-8E02570FAA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E0D78F-817D-4EAD-9117-9A0A0FB09171}"/>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CF3A1CC9-4B29-4557-8D51-F24F11EEC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2D682-5DB4-4EF4-96B2-9AB538C1CC4A}"/>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158709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1C01-E7B2-4FA6-B625-DC3BCE5F5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ED0B3-41E3-4C24-8743-D419E0789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E050E6-E58A-4B7B-A6C0-6C509B394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2BF455-CD20-4D69-8E98-7D91732185BF}"/>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6" name="Footer Placeholder 5">
            <a:extLst>
              <a:ext uri="{FF2B5EF4-FFF2-40B4-BE49-F238E27FC236}">
                <a16:creationId xmlns:a16="http://schemas.microsoft.com/office/drawing/2014/main" id="{8EBF53CC-9488-4EAB-9EEA-465362276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F59AD-D030-4167-8E48-922C8AA7D011}"/>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313097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E8BE-A98E-441C-AFEA-ADBF967673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C70B52-6F04-4FCA-970A-6CDBA2194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42A0C5-E064-4AED-8101-0AD6F01398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25A4E-11A9-4644-A968-8B0C7D6B23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694F00-2062-49D1-A80A-A90FD8AACE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9B9A66-AD19-4792-AC9D-506FA49B37DF}"/>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8" name="Footer Placeholder 7">
            <a:extLst>
              <a:ext uri="{FF2B5EF4-FFF2-40B4-BE49-F238E27FC236}">
                <a16:creationId xmlns:a16="http://schemas.microsoft.com/office/drawing/2014/main" id="{D519FF04-30ED-4329-92B1-174C17DA1E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54E1B2-768A-44CA-A177-F362C45C86D9}"/>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355550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3C07-6142-4367-BBC6-BE1B0414CF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CFB145-4E62-47BF-A618-2A700EEA34D2}"/>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4" name="Footer Placeholder 3">
            <a:extLst>
              <a:ext uri="{FF2B5EF4-FFF2-40B4-BE49-F238E27FC236}">
                <a16:creationId xmlns:a16="http://schemas.microsoft.com/office/drawing/2014/main" id="{65CB285E-4845-4214-B3BC-8528EB0A6F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6685E8-4639-49FD-A34A-606BB21AFEE6}"/>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2763410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C3470-4AA1-4E4F-836A-C07A80B8D341}"/>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3" name="Footer Placeholder 2">
            <a:extLst>
              <a:ext uri="{FF2B5EF4-FFF2-40B4-BE49-F238E27FC236}">
                <a16:creationId xmlns:a16="http://schemas.microsoft.com/office/drawing/2014/main" id="{4B618CA1-DE98-4EF7-AD7A-A11DF73FD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336104-E0C0-4D3B-825F-C2EF3EAF3D33}"/>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233713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C3CF5-37A4-42AF-A262-073431B5C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5079DA-BEC2-43AB-90AF-0446DC40A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C31F39-909E-40B7-839F-B281B2203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8AE898-DA80-4A8A-BAEB-730BA8E44F4B}"/>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6" name="Footer Placeholder 5">
            <a:extLst>
              <a:ext uri="{FF2B5EF4-FFF2-40B4-BE49-F238E27FC236}">
                <a16:creationId xmlns:a16="http://schemas.microsoft.com/office/drawing/2014/main" id="{9C8CFCD5-9D44-40E6-ACF3-9C867FDE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1E332-F342-4D38-A669-6669684E82A2}"/>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243698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F2EA-E048-4A6F-BF55-7604C40D2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3A9D5A-FD19-448A-B2C6-4FBCFE9D03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F3906-24DC-4E57-92FF-4CFEF2C02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C3D36E-433A-4E0B-A496-24D919DB82E4}"/>
              </a:ext>
            </a:extLst>
          </p:cNvPr>
          <p:cNvSpPr>
            <a:spLocks noGrp="1"/>
          </p:cNvSpPr>
          <p:nvPr>
            <p:ph type="dt" sz="half" idx="10"/>
          </p:nvPr>
        </p:nvSpPr>
        <p:spPr/>
        <p:txBody>
          <a:bodyPr/>
          <a:lstStyle/>
          <a:p>
            <a:fld id="{F598A752-00FD-47A0-92C5-911127A80D86}" type="datetimeFigureOut">
              <a:rPr lang="en-US" smtClean="0"/>
              <a:t>5/1/2020</a:t>
            </a:fld>
            <a:endParaRPr lang="en-US"/>
          </a:p>
        </p:txBody>
      </p:sp>
      <p:sp>
        <p:nvSpPr>
          <p:cNvPr id="6" name="Footer Placeholder 5">
            <a:extLst>
              <a:ext uri="{FF2B5EF4-FFF2-40B4-BE49-F238E27FC236}">
                <a16:creationId xmlns:a16="http://schemas.microsoft.com/office/drawing/2014/main" id="{338797B1-2DCB-423B-B5D1-1322918348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ACC6E-FFEC-4B0F-81AA-AC8A29B6AE94}"/>
              </a:ext>
            </a:extLst>
          </p:cNvPr>
          <p:cNvSpPr>
            <a:spLocks noGrp="1"/>
          </p:cNvSpPr>
          <p:nvPr>
            <p:ph type="sldNum" sz="quarter" idx="12"/>
          </p:nvPr>
        </p:nvSpPr>
        <p:spPr/>
        <p:txBody>
          <a:bodyPr/>
          <a:lstStyle/>
          <a:p>
            <a:fld id="{D4E5B3CD-3D2F-475B-8178-E5F0EFB315AE}" type="slidenum">
              <a:rPr lang="en-US" smtClean="0"/>
              <a:t>‹#›</a:t>
            </a:fld>
            <a:endParaRPr lang="en-US"/>
          </a:p>
        </p:txBody>
      </p:sp>
    </p:spTree>
    <p:extLst>
      <p:ext uri="{BB962C8B-B14F-4D97-AF65-F5344CB8AC3E}">
        <p14:creationId xmlns:p14="http://schemas.microsoft.com/office/powerpoint/2010/main" val="189291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7ABD3-83F2-44CC-B394-53C390823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F61C83-2AAC-4114-81D9-80AC5E629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48806-1A6C-4E30-A33D-D11AFB9158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8A752-00FD-47A0-92C5-911127A80D86}" type="datetimeFigureOut">
              <a:rPr lang="en-US" smtClean="0"/>
              <a:t>5/1/2020</a:t>
            </a:fld>
            <a:endParaRPr lang="en-US"/>
          </a:p>
        </p:txBody>
      </p:sp>
      <p:sp>
        <p:nvSpPr>
          <p:cNvPr id="5" name="Footer Placeholder 4">
            <a:extLst>
              <a:ext uri="{FF2B5EF4-FFF2-40B4-BE49-F238E27FC236}">
                <a16:creationId xmlns:a16="http://schemas.microsoft.com/office/drawing/2014/main" id="{6850A3E3-9296-4285-B4AF-499998F57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B4D9BA-7B8F-434A-9BEF-82D7507DC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5B3CD-3D2F-475B-8178-E5F0EFB315AE}" type="slidenum">
              <a:rPr lang="en-US" smtClean="0"/>
              <a:t>‹#›</a:t>
            </a:fld>
            <a:endParaRPr lang="en-US"/>
          </a:p>
        </p:txBody>
      </p:sp>
    </p:spTree>
    <p:extLst>
      <p:ext uri="{BB962C8B-B14F-4D97-AF65-F5344CB8AC3E}">
        <p14:creationId xmlns:p14="http://schemas.microsoft.com/office/powerpoint/2010/main" val="2380687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tif"/><Relationship Id="rId7" Type="http://schemas.openxmlformats.org/officeDocument/2006/relationships/image" Target="../media/image5.ti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tif"/><Relationship Id="rId4" Type="http://schemas.openxmlformats.org/officeDocument/2006/relationships/image" Target="../media/image2.tif"/><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sv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12"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36.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nvSpPr>
        <p:spPr>
          <a:xfrm>
            <a:off x="1827776" y="1221167"/>
            <a:ext cx="8233172" cy="1117"/>
          </a:xfrm>
          <a:prstGeom prst="line">
            <a:avLst/>
          </a:prstGeom>
          <a:ln w="12700">
            <a:solidFill>
              <a:srgbClr val="9A9A9A"/>
            </a:solidFill>
            <a:miter lim="400000"/>
          </a:ln>
        </p:spPr>
        <p:txBody>
          <a:bodyPr lIns="35719" tIns="35719" rIns="35719" bIns="35719" anchor="ctr"/>
          <a:lstStyle/>
          <a:p>
            <a:endParaRPr sz="1266"/>
          </a:p>
        </p:txBody>
      </p:sp>
      <p:sp>
        <p:nvSpPr>
          <p:cNvPr id="352" name="Shape 352"/>
          <p:cNvSpPr>
            <a:spLocks noGrp="1"/>
          </p:cNvSpPr>
          <p:nvPr>
            <p:ph type="title"/>
          </p:nvPr>
        </p:nvSpPr>
        <p:spPr>
          <a:xfrm>
            <a:off x="535781" y="0"/>
            <a:ext cx="11120438" cy="1214438"/>
          </a:xfrm>
          <a:prstGeom prst="rect">
            <a:avLst/>
          </a:prstGeom>
        </p:spPr>
        <p:txBody>
          <a:bodyPr/>
          <a:lstStyle>
            <a:lvl1pPr>
              <a:defRPr>
                <a:latin typeface="Helvetica Neue"/>
                <a:ea typeface="Helvetica Neue"/>
                <a:cs typeface="Helvetica Neue"/>
                <a:sym typeface="Helvetica Neue"/>
              </a:defRPr>
            </a:lvl1pPr>
          </a:lstStyle>
          <a:p>
            <a:r>
              <a:rPr lang="en-US" dirty="0"/>
              <a:t>FLARE (</a:t>
            </a:r>
            <a:r>
              <a:rPr lang="en-US" i="1" dirty="0"/>
              <a:t>Forecasting Lake and Reservoir Ecosystems</a:t>
            </a:r>
            <a:r>
              <a:rPr lang="en-US" dirty="0"/>
              <a:t>)</a:t>
            </a:r>
            <a:endParaRPr dirty="0"/>
          </a:p>
        </p:txBody>
      </p:sp>
      <p:sp>
        <p:nvSpPr>
          <p:cNvPr id="354" name="Shape 354"/>
          <p:cNvSpPr/>
          <p:nvPr/>
        </p:nvSpPr>
        <p:spPr>
          <a:xfrm>
            <a:off x="1876733" y="1539429"/>
            <a:ext cx="1146148"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lang="en-US" sz="1758" dirty="0"/>
              <a:t>Model </a:t>
            </a:r>
          </a:p>
          <a:p>
            <a:r>
              <a:rPr lang="en-US" sz="1758" dirty="0"/>
              <a:t>d</a:t>
            </a:r>
            <a:r>
              <a:rPr sz="1758" dirty="0"/>
              <a:t>river data </a:t>
            </a:r>
          </a:p>
        </p:txBody>
      </p:sp>
      <p:sp>
        <p:nvSpPr>
          <p:cNvPr id="355" name="Shape 355"/>
          <p:cNvSpPr/>
          <p:nvPr/>
        </p:nvSpPr>
        <p:spPr>
          <a:xfrm>
            <a:off x="609872" y="5146644"/>
            <a:ext cx="1436548"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500" b="1"/>
            </a:pPr>
            <a:r>
              <a:rPr sz="1758" dirty="0"/>
              <a:t>Observational </a:t>
            </a:r>
          </a:p>
          <a:p>
            <a:pPr>
              <a:defRPr sz="2500" b="1"/>
            </a:pPr>
            <a:r>
              <a:rPr sz="1758" dirty="0"/>
              <a:t>data</a:t>
            </a:r>
          </a:p>
        </p:txBody>
      </p:sp>
      <p:pic>
        <p:nvPicPr>
          <p:cNvPr id="356" name="pasted-image.tiff"/>
          <p:cNvPicPr>
            <a:picLocks noChangeAspect="1"/>
          </p:cNvPicPr>
          <p:nvPr/>
        </p:nvPicPr>
        <p:blipFill>
          <a:blip r:embed="rId3"/>
          <a:srcRect l="21603" r="21603"/>
          <a:stretch>
            <a:fillRect/>
          </a:stretch>
        </p:blipFill>
        <p:spPr>
          <a:xfrm>
            <a:off x="1607622" y="2780398"/>
            <a:ext cx="1071719" cy="982962"/>
          </a:xfrm>
          <a:prstGeom prst="rect">
            <a:avLst/>
          </a:prstGeom>
          <a:ln w="12700">
            <a:miter lim="400000"/>
          </a:ln>
        </p:spPr>
      </p:pic>
      <p:sp>
        <p:nvSpPr>
          <p:cNvPr id="390" name="Shape 390"/>
          <p:cNvSpPr/>
          <p:nvPr/>
        </p:nvSpPr>
        <p:spPr>
          <a:xfrm rot="21052984">
            <a:off x="2337333" y="2179357"/>
            <a:ext cx="2009862" cy="613181"/>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391" name="Shape 391"/>
          <p:cNvSpPr/>
          <p:nvPr/>
        </p:nvSpPr>
        <p:spPr>
          <a:xfrm>
            <a:off x="2400526" y="3747387"/>
            <a:ext cx="1648344" cy="1343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46" y="9388"/>
                  <a:pt x="12846" y="16588"/>
                  <a:pt x="21600" y="21600"/>
                </a:cubicBezTo>
              </a:path>
            </a:pathLst>
          </a:custGeom>
          <a:ln w="76200">
            <a:solidFill>
              <a:srgbClr val="000000"/>
            </a:solidFill>
            <a:miter lim="400000"/>
            <a:tailEnd type="stealth"/>
          </a:ln>
        </p:spPr>
        <p:txBody>
          <a:bodyPr/>
          <a:lstStyle/>
          <a:p>
            <a:endParaRPr sz="1266"/>
          </a:p>
        </p:txBody>
      </p:sp>
      <p:sp>
        <p:nvSpPr>
          <p:cNvPr id="359" name="Shape 359"/>
          <p:cNvSpPr/>
          <p:nvPr/>
        </p:nvSpPr>
        <p:spPr>
          <a:xfrm>
            <a:off x="4144283" y="3642719"/>
            <a:ext cx="1372172"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sz="1758" dirty="0"/>
              <a:t>Model output</a:t>
            </a:r>
          </a:p>
        </p:txBody>
      </p:sp>
      <p:sp>
        <p:nvSpPr>
          <p:cNvPr id="360" name="Shape 360"/>
          <p:cNvSpPr/>
          <p:nvPr/>
        </p:nvSpPr>
        <p:spPr>
          <a:xfrm>
            <a:off x="4880401" y="2972968"/>
            <a:ext cx="1" cy="724619"/>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61" name="Shape 361"/>
          <p:cNvSpPr/>
          <p:nvPr/>
        </p:nvSpPr>
        <p:spPr>
          <a:xfrm>
            <a:off x="4877035" y="4036136"/>
            <a:ext cx="1" cy="85478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62" name="Shape 362"/>
          <p:cNvSpPr/>
          <p:nvPr/>
        </p:nvSpPr>
        <p:spPr>
          <a:xfrm>
            <a:off x="4086181" y="4938697"/>
            <a:ext cx="2676684" cy="61318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2500" b="1"/>
            </a:lvl1pPr>
          </a:lstStyle>
          <a:p>
            <a:r>
              <a:rPr lang="en-US" sz="1758" dirty="0"/>
              <a:t>Update model via</a:t>
            </a:r>
          </a:p>
          <a:p>
            <a:r>
              <a:rPr lang="en-US" sz="1758" dirty="0"/>
              <a:t>ensemble Kalman filter</a:t>
            </a:r>
            <a:endParaRPr sz="1758" dirty="0"/>
          </a:p>
        </p:txBody>
      </p:sp>
      <p:sp>
        <p:nvSpPr>
          <p:cNvPr id="392" name="Shape 392"/>
          <p:cNvSpPr/>
          <p:nvPr/>
        </p:nvSpPr>
        <p:spPr>
          <a:xfrm>
            <a:off x="5944362" y="2136313"/>
            <a:ext cx="1847924" cy="26249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655" y="7959"/>
                  <a:pt x="14855" y="759"/>
                  <a:pt x="21600" y="0"/>
                </a:cubicBezTo>
              </a:path>
            </a:pathLst>
          </a:custGeom>
          <a:ln w="76200">
            <a:solidFill>
              <a:srgbClr val="000000"/>
            </a:solidFill>
            <a:miter lim="400000"/>
            <a:tailEnd type="stealth"/>
          </a:ln>
        </p:spPr>
        <p:txBody>
          <a:bodyPr/>
          <a:lstStyle/>
          <a:p>
            <a:endParaRPr sz="1266"/>
          </a:p>
        </p:txBody>
      </p:sp>
      <p:sp>
        <p:nvSpPr>
          <p:cNvPr id="366" name="Shape 366"/>
          <p:cNvSpPr/>
          <p:nvPr/>
        </p:nvSpPr>
        <p:spPr>
          <a:xfrm>
            <a:off x="5888795" y="1595201"/>
            <a:ext cx="1690079"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500" b="1"/>
            </a:pPr>
            <a:r>
              <a:rPr sz="1758"/>
              <a:t>Initial conditions </a:t>
            </a:r>
          </a:p>
          <a:p>
            <a:pPr>
              <a:defRPr sz="2500" b="1"/>
            </a:pPr>
            <a:r>
              <a:rPr sz="1758"/>
              <a:t>for next day’s </a:t>
            </a:r>
          </a:p>
          <a:p>
            <a:pPr>
              <a:defRPr sz="2500" b="1"/>
            </a:pPr>
            <a:r>
              <a:rPr sz="1758"/>
              <a:t>simulation</a:t>
            </a:r>
          </a:p>
        </p:txBody>
      </p:sp>
      <p:sp>
        <p:nvSpPr>
          <p:cNvPr id="367" name="Shape 367"/>
          <p:cNvSpPr/>
          <p:nvPr/>
        </p:nvSpPr>
        <p:spPr>
          <a:xfrm>
            <a:off x="1050006" y="6589359"/>
            <a:ext cx="6059177" cy="29944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spAutoFit/>
          </a:bodyPr>
          <a:lstStyle>
            <a:lvl1pPr algn="r" defTabSz="584200">
              <a:defRPr sz="2100">
                <a:latin typeface="Helvetica Neue"/>
                <a:ea typeface="Helvetica Neue"/>
                <a:cs typeface="Helvetica Neue"/>
                <a:sym typeface="Helvetica Neue"/>
              </a:defRPr>
            </a:lvl1pPr>
          </a:lstStyle>
          <a:p>
            <a:r>
              <a:rPr sz="1477"/>
              <a:t>Adaptation: Thomas et al., in prep.; Images: A Fowler, Wellograph</a:t>
            </a:r>
          </a:p>
        </p:txBody>
      </p:sp>
      <p:pic>
        <p:nvPicPr>
          <p:cNvPr id="368" name="pasted-image.tiff"/>
          <p:cNvPicPr>
            <a:picLocks noChangeAspect="1"/>
          </p:cNvPicPr>
          <p:nvPr/>
        </p:nvPicPr>
        <p:blipFill>
          <a:blip r:embed="rId4"/>
          <a:stretch>
            <a:fillRect/>
          </a:stretch>
        </p:blipFill>
        <p:spPr>
          <a:xfrm>
            <a:off x="9820129" y="1672185"/>
            <a:ext cx="841498" cy="841498"/>
          </a:xfrm>
          <a:prstGeom prst="rect">
            <a:avLst/>
          </a:prstGeom>
          <a:ln w="12700">
            <a:miter lim="400000"/>
          </a:ln>
        </p:spPr>
      </p:pic>
      <p:sp>
        <p:nvSpPr>
          <p:cNvPr id="369" name="Shape 369"/>
          <p:cNvSpPr/>
          <p:nvPr/>
        </p:nvSpPr>
        <p:spPr>
          <a:xfrm>
            <a:off x="7102692" y="5049392"/>
            <a:ext cx="2354235"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500" b="1"/>
            </a:pPr>
            <a:r>
              <a:rPr sz="1758"/>
              <a:t>Forecast for managers </a:t>
            </a:r>
          </a:p>
          <a:p>
            <a:pPr>
              <a:defRPr sz="2500" b="1"/>
            </a:pPr>
            <a:r>
              <a:rPr sz="1758"/>
              <a:t>&amp; decision support tools</a:t>
            </a:r>
          </a:p>
        </p:txBody>
      </p:sp>
      <p:grpSp>
        <p:nvGrpSpPr>
          <p:cNvPr id="383" name="Group 383"/>
          <p:cNvGrpSpPr/>
          <p:nvPr/>
        </p:nvGrpSpPr>
        <p:grpSpPr>
          <a:xfrm>
            <a:off x="6800182" y="3897040"/>
            <a:ext cx="3302390" cy="1051335"/>
            <a:chOff x="0" y="0"/>
            <a:chExt cx="4696731" cy="1495231"/>
          </a:xfrm>
        </p:grpSpPr>
        <p:sp>
          <p:nvSpPr>
            <p:cNvPr id="370" name="Shape 370"/>
            <p:cNvSpPr/>
            <p:nvPr/>
          </p:nvSpPr>
          <p:spPr>
            <a:xfrm>
              <a:off x="0" y="0"/>
              <a:ext cx="4696732" cy="1495232"/>
            </a:xfrm>
            <a:custGeom>
              <a:avLst/>
              <a:gdLst/>
              <a:ahLst/>
              <a:cxnLst>
                <a:cxn ang="0">
                  <a:pos x="wd2" y="hd2"/>
                </a:cxn>
                <a:cxn ang="5400000">
                  <a:pos x="wd2" y="hd2"/>
                </a:cxn>
                <a:cxn ang="10800000">
                  <a:pos x="wd2" y="hd2"/>
                </a:cxn>
                <a:cxn ang="16200000">
                  <a:pos x="wd2" y="hd2"/>
                </a:cxn>
              </a:cxnLst>
              <a:rect l="0" t="0" r="r" b="b"/>
              <a:pathLst>
                <a:path w="21600" h="21600" extrusionOk="0">
                  <a:moveTo>
                    <a:pt x="1577" y="0"/>
                  </a:moveTo>
                  <a:lnTo>
                    <a:pt x="20023" y="0"/>
                  </a:lnTo>
                  <a:cubicBezTo>
                    <a:pt x="20249" y="0"/>
                    <a:pt x="20420" y="0"/>
                    <a:pt x="20564" y="30"/>
                  </a:cubicBezTo>
                  <a:cubicBezTo>
                    <a:pt x="20708" y="61"/>
                    <a:pt x="20827" y="121"/>
                    <a:pt x="20949" y="243"/>
                  </a:cubicBezTo>
                  <a:cubicBezTo>
                    <a:pt x="21082" y="395"/>
                    <a:pt x="21201" y="637"/>
                    <a:pt x="21299" y="944"/>
                  </a:cubicBezTo>
                  <a:cubicBezTo>
                    <a:pt x="21397" y="1252"/>
                    <a:pt x="21474" y="1627"/>
                    <a:pt x="21523" y="2046"/>
                  </a:cubicBezTo>
                  <a:cubicBezTo>
                    <a:pt x="21561" y="2429"/>
                    <a:pt x="21581" y="2801"/>
                    <a:pt x="21590" y="3257"/>
                  </a:cubicBezTo>
                  <a:cubicBezTo>
                    <a:pt x="21600" y="3713"/>
                    <a:pt x="21600" y="4254"/>
                    <a:pt x="21600" y="4975"/>
                  </a:cubicBezTo>
                  <a:lnTo>
                    <a:pt x="21600" y="16647"/>
                  </a:lnTo>
                  <a:cubicBezTo>
                    <a:pt x="21600" y="17357"/>
                    <a:pt x="21600" y="17892"/>
                    <a:pt x="21590" y="18346"/>
                  </a:cubicBezTo>
                  <a:cubicBezTo>
                    <a:pt x="21581" y="18799"/>
                    <a:pt x="21561" y="19171"/>
                    <a:pt x="21523" y="19554"/>
                  </a:cubicBezTo>
                  <a:cubicBezTo>
                    <a:pt x="21474" y="19973"/>
                    <a:pt x="21397" y="20348"/>
                    <a:pt x="21299" y="20656"/>
                  </a:cubicBezTo>
                  <a:cubicBezTo>
                    <a:pt x="21201" y="20963"/>
                    <a:pt x="21082" y="21205"/>
                    <a:pt x="20949" y="21357"/>
                  </a:cubicBezTo>
                  <a:cubicBezTo>
                    <a:pt x="20827" y="21479"/>
                    <a:pt x="20708" y="21539"/>
                    <a:pt x="20563" y="21570"/>
                  </a:cubicBezTo>
                  <a:cubicBezTo>
                    <a:pt x="20418" y="21600"/>
                    <a:pt x="20246" y="21600"/>
                    <a:pt x="20016" y="21600"/>
                  </a:cubicBezTo>
                  <a:lnTo>
                    <a:pt x="1577" y="21600"/>
                  </a:lnTo>
                  <a:cubicBezTo>
                    <a:pt x="1351" y="21600"/>
                    <a:pt x="1180" y="21600"/>
                    <a:pt x="1036" y="21570"/>
                  </a:cubicBezTo>
                  <a:cubicBezTo>
                    <a:pt x="892" y="21539"/>
                    <a:pt x="773" y="21479"/>
                    <a:pt x="651" y="21357"/>
                  </a:cubicBezTo>
                  <a:cubicBezTo>
                    <a:pt x="518" y="21205"/>
                    <a:pt x="399" y="20963"/>
                    <a:pt x="301" y="20656"/>
                  </a:cubicBezTo>
                  <a:cubicBezTo>
                    <a:pt x="203" y="20348"/>
                    <a:pt x="126" y="19973"/>
                    <a:pt x="77" y="19554"/>
                  </a:cubicBezTo>
                  <a:cubicBezTo>
                    <a:pt x="39" y="19171"/>
                    <a:pt x="19" y="18799"/>
                    <a:pt x="10" y="18343"/>
                  </a:cubicBezTo>
                  <a:cubicBezTo>
                    <a:pt x="0" y="17887"/>
                    <a:pt x="0" y="17346"/>
                    <a:pt x="0" y="16625"/>
                  </a:cubicBezTo>
                  <a:lnTo>
                    <a:pt x="0" y="4953"/>
                  </a:lnTo>
                  <a:cubicBezTo>
                    <a:pt x="0" y="4243"/>
                    <a:pt x="0" y="3708"/>
                    <a:pt x="10" y="3254"/>
                  </a:cubicBezTo>
                  <a:cubicBezTo>
                    <a:pt x="19" y="2801"/>
                    <a:pt x="39" y="2429"/>
                    <a:pt x="77" y="2046"/>
                  </a:cubicBezTo>
                  <a:cubicBezTo>
                    <a:pt x="126" y="1627"/>
                    <a:pt x="203" y="1252"/>
                    <a:pt x="301" y="944"/>
                  </a:cubicBezTo>
                  <a:cubicBezTo>
                    <a:pt x="399" y="637"/>
                    <a:pt x="518" y="395"/>
                    <a:pt x="651" y="243"/>
                  </a:cubicBezTo>
                  <a:cubicBezTo>
                    <a:pt x="773" y="121"/>
                    <a:pt x="892" y="61"/>
                    <a:pt x="1037" y="30"/>
                  </a:cubicBezTo>
                  <a:cubicBezTo>
                    <a:pt x="1182" y="0"/>
                    <a:pt x="1354" y="0"/>
                    <a:pt x="1584" y="0"/>
                  </a:cubicBezTo>
                  <a:lnTo>
                    <a:pt x="1577" y="0"/>
                  </a:lnTo>
                  <a:close/>
                </a:path>
              </a:pathLst>
            </a:custGeom>
            <a:solidFill>
              <a:srgbClr val="FFFFFF"/>
            </a:solidFill>
            <a:ln w="12700" cap="flat">
              <a:solidFill>
                <a:srgbClr val="000000"/>
              </a:solidFill>
              <a:prstDash val="solid"/>
              <a:miter lim="400000"/>
            </a:ln>
            <a:effectLst/>
          </p:spPr>
          <p:txBody>
            <a:bodyPr wrap="square" lIns="35719" tIns="35719" rIns="35719" bIns="35719" numCol="1" anchor="ctr">
              <a:noAutofit/>
            </a:bodyPr>
            <a:lstStyle/>
            <a:p>
              <a:pPr algn="ctr" defTabSz="410751">
                <a:defRPr sz="3600">
                  <a:latin typeface="+mj-lt"/>
                  <a:ea typeface="+mj-ea"/>
                  <a:cs typeface="+mj-cs"/>
                  <a:sym typeface="Helvetica Neue Light"/>
                </a:defRPr>
              </a:pPr>
              <a:endParaRPr sz="2531"/>
            </a:p>
          </p:txBody>
        </p:sp>
        <p:sp>
          <p:nvSpPr>
            <p:cNvPr id="371" name="Shape 371"/>
            <p:cNvSpPr/>
            <p:nvPr/>
          </p:nvSpPr>
          <p:spPr>
            <a:xfrm>
              <a:off x="459940" y="1089026"/>
              <a:ext cx="588170"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600" b="1"/>
              </a:lvl1pPr>
            </a:lstStyle>
            <a:p>
              <a:r>
                <a:rPr sz="1125"/>
                <a:t>0%</a:t>
              </a:r>
            </a:p>
          </p:txBody>
        </p:sp>
        <p:sp>
          <p:nvSpPr>
            <p:cNvPr id="372" name="Shape 372"/>
            <p:cNvSpPr/>
            <p:nvPr/>
          </p:nvSpPr>
          <p:spPr>
            <a:xfrm>
              <a:off x="1522985" y="1100857"/>
              <a:ext cx="724121"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600" b="1"/>
              </a:lvl1pPr>
            </a:lstStyle>
            <a:p>
              <a:r>
                <a:rPr sz="1125"/>
                <a:t>25%</a:t>
              </a:r>
            </a:p>
          </p:txBody>
        </p:sp>
        <p:sp>
          <p:nvSpPr>
            <p:cNvPr id="373" name="Shape 373"/>
            <p:cNvSpPr/>
            <p:nvPr/>
          </p:nvSpPr>
          <p:spPr>
            <a:xfrm>
              <a:off x="2757981" y="1112689"/>
              <a:ext cx="660201"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600" b="1"/>
              </a:lvl1pPr>
            </a:lstStyle>
            <a:p>
              <a:r>
                <a:rPr sz="1125"/>
                <a:t>75%</a:t>
              </a:r>
            </a:p>
          </p:txBody>
        </p:sp>
        <p:sp>
          <p:nvSpPr>
            <p:cNvPr id="374" name="Shape 374"/>
            <p:cNvSpPr/>
            <p:nvPr/>
          </p:nvSpPr>
          <p:spPr>
            <a:xfrm>
              <a:off x="3891351" y="1112689"/>
              <a:ext cx="676411"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600" b="1"/>
              </a:lvl1pPr>
            </a:lstStyle>
            <a:p>
              <a:r>
                <a:rPr sz="1125"/>
                <a:t>95%</a:t>
              </a:r>
            </a:p>
          </p:txBody>
        </p:sp>
        <p:pic>
          <p:nvPicPr>
            <p:cNvPr id="375" name="pasted-image-filtered.jpeg"/>
            <p:cNvPicPr>
              <a:picLocks noChangeAspect="1"/>
            </p:cNvPicPr>
            <p:nvPr/>
          </p:nvPicPr>
          <p:blipFill>
            <a:blip r:embed="rId5"/>
            <a:srcRect l="25382" t="12373" r="25382" b="14113"/>
            <a:stretch>
              <a:fillRect/>
            </a:stretch>
          </p:blipFill>
          <p:spPr>
            <a:xfrm>
              <a:off x="1522984" y="407678"/>
              <a:ext cx="391569" cy="766763"/>
            </a:xfrm>
            <a:prstGeom prst="rect">
              <a:avLst/>
            </a:prstGeom>
            <a:ln w="12700" cap="flat">
              <a:noFill/>
              <a:miter lim="400000"/>
            </a:ln>
            <a:effectLst/>
          </p:spPr>
        </p:pic>
        <p:pic>
          <p:nvPicPr>
            <p:cNvPr id="376" name="pasted-image-filtered.jpeg"/>
            <p:cNvPicPr>
              <a:picLocks noChangeAspect="1"/>
            </p:cNvPicPr>
            <p:nvPr/>
          </p:nvPicPr>
          <p:blipFill>
            <a:blip r:embed="rId6"/>
            <a:srcRect l="25382" t="12373" r="25382" b="14113"/>
            <a:stretch>
              <a:fillRect/>
            </a:stretch>
          </p:blipFill>
          <p:spPr>
            <a:xfrm>
              <a:off x="2738512" y="407678"/>
              <a:ext cx="391568" cy="766763"/>
            </a:xfrm>
            <a:prstGeom prst="rect">
              <a:avLst/>
            </a:prstGeom>
            <a:ln w="12700" cap="flat">
              <a:noFill/>
              <a:miter lim="400000"/>
            </a:ln>
            <a:effectLst/>
          </p:spPr>
        </p:pic>
        <p:pic>
          <p:nvPicPr>
            <p:cNvPr id="377" name="pasted-image.tiff"/>
            <p:cNvPicPr>
              <a:picLocks noChangeAspect="1"/>
            </p:cNvPicPr>
            <p:nvPr/>
          </p:nvPicPr>
          <p:blipFill>
            <a:blip r:embed="rId7"/>
            <a:srcRect l="25382" t="12373" r="25382" b="14113"/>
            <a:stretch>
              <a:fillRect/>
            </a:stretch>
          </p:blipFill>
          <p:spPr>
            <a:xfrm>
              <a:off x="3895740" y="407678"/>
              <a:ext cx="391569" cy="766763"/>
            </a:xfrm>
            <a:prstGeom prst="rect">
              <a:avLst/>
            </a:prstGeom>
            <a:ln w="12700" cap="flat">
              <a:noFill/>
              <a:miter lim="400000"/>
            </a:ln>
            <a:effectLst/>
          </p:spPr>
        </p:pic>
        <p:pic>
          <p:nvPicPr>
            <p:cNvPr id="378" name="pasted-image-filtered.jpeg"/>
            <p:cNvPicPr>
              <a:picLocks noChangeAspect="1"/>
            </p:cNvPicPr>
            <p:nvPr/>
          </p:nvPicPr>
          <p:blipFill>
            <a:blip r:embed="rId8"/>
            <a:srcRect l="25382" t="12373" r="25382" b="14113"/>
            <a:stretch>
              <a:fillRect/>
            </a:stretch>
          </p:blipFill>
          <p:spPr>
            <a:xfrm>
              <a:off x="395067" y="407678"/>
              <a:ext cx="391569" cy="766763"/>
            </a:xfrm>
            <a:prstGeom prst="rect">
              <a:avLst/>
            </a:prstGeom>
            <a:ln w="12700" cap="flat">
              <a:noFill/>
              <a:miter lim="400000"/>
            </a:ln>
            <a:effectLst/>
          </p:spPr>
        </p:pic>
        <p:sp>
          <p:nvSpPr>
            <p:cNvPr id="379" name="Shape 379"/>
            <p:cNvSpPr/>
            <p:nvPr/>
          </p:nvSpPr>
          <p:spPr>
            <a:xfrm>
              <a:off x="344805" y="91788"/>
              <a:ext cx="826159"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b="1"/>
              </a:lvl1pPr>
            </a:lstStyle>
            <a:p>
              <a:r>
                <a:rPr sz="1195"/>
                <a:t>Mon</a:t>
              </a:r>
            </a:p>
          </p:txBody>
        </p:sp>
        <p:sp>
          <p:nvSpPr>
            <p:cNvPr id="380" name="Shape 380"/>
            <p:cNvSpPr/>
            <p:nvPr/>
          </p:nvSpPr>
          <p:spPr>
            <a:xfrm>
              <a:off x="1410874" y="90920"/>
              <a:ext cx="866329"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b="1"/>
              </a:lvl1pPr>
            </a:lstStyle>
            <a:p>
              <a:r>
                <a:rPr sz="1195"/>
                <a:t>Tues</a:t>
              </a:r>
            </a:p>
          </p:txBody>
        </p:sp>
        <p:sp>
          <p:nvSpPr>
            <p:cNvPr id="381" name="Shape 381"/>
            <p:cNvSpPr/>
            <p:nvPr/>
          </p:nvSpPr>
          <p:spPr>
            <a:xfrm>
              <a:off x="2564438" y="91788"/>
              <a:ext cx="1170416"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b="1"/>
              </a:lvl1pPr>
            </a:lstStyle>
            <a:p>
              <a:r>
                <a:rPr sz="1195"/>
                <a:t>Weds</a:t>
              </a:r>
            </a:p>
          </p:txBody>
        </p:sp>
        <p:sp>
          <p:nvSpPr>
            <p:cNvPr id="382" name="Shape 382"/>
            <p:cNvSpPr/>
            <p:nvPr/>
          </p:nvSpPr>
          <p:spPr>
            <a:xfrm>
              <a:off x="3719997" y="91788"/>
              <a:ext cx="967469" cy="312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b="1"/>
              </a:lvl1pPr>
            </a:lstStyle>
            <a:p>
              <a:r>
                <a:rPr sz="1195"/>
                <a:t>Thurs</a:t>
              </a:r>
            </a:p>
          </p:txBody>
        </p:sp>
      </p:grpSp>
      <p:sp>
        <p:nvSpPr>
          <p:cNvPr id="384" name="Shape 384"/>
          <p:cNvSpPr/>
          <p:nvPr/>
        </p:nvSpPr>
        <p:spPr>
          <a:xfrm>
            <a:off x="8372675" y="2578605"/>
            <a:ext cx="1" cy="1214438"/>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pic>
        <p:nvPicPr>
          <p:cNvPr id="385" name="unknown.jpg"/>
          <p:cNvPicPr>
            <a:picLocks noChangeAspect="1"/>
          </p:cNvPicPr>
          <p:nvPr/>
        </p:nvPicPr>
        <p:blipFill>
          <a:blip r:embed="rId9"/>
          <a:srcRect l="30263" t="23645"/>
          <a:stretch>
            <a:fillRect/>
          </a:stretch>
        </p:blipFill>
        <p:spPr>
          <a:xfrm>
            <a:off x="10428502" y="5533498"/>
            <a:ext cx="1468105" cy="1205582"/>
          </a:xfrm>
          <a:prstGeom prst="rect">
            <a:avLst/>
          </a:prstGeom>
          <a:ln w="12700">
            <a:solidFill>
              <a:srgbClr val="000000"/>
            </a:solidFill>
            <a:miter lim="400000"/>
          </a:ln>
        </p:spPr>
      </p:pic>
      <p:sp>
        <p:nvSpPr>
          <p:cNvPr id="386" name="Shape 386"/>
          <p:cNvSpPr/>
          <p:nvPr/>
        </p:nvSpPr>
        <p:spPr>
          <a:xfrm flipH="1">
            <a:off x="8936161" y="2132007"/>
            <a:ext cx="675941" cy="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87" name="Shape 387"/>
          <p:cNvSpPr/>
          <p:nvPr/>
        </p:nvSpPr>
        <p:spPr>
          <a:xfrm>
            <a:off x="9774550" y="2560217"/>
            <a:ext cx="905056"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t>16-d</a:t>
            </a:r>
            <a:r>
              <a:rPr lang="en-US" sz="1758" dirty="0"/>
              <a:t>ay</a:t>
            </a:r>
          </a:p>
          <a:p>
            <a:pPr algn="ctr">
              <a:defRPr sz="2500" b="1"/>
            </a:pPr>
            <a:r>
              <a:rPr sz="1758" dirty="0"/>
              <a:t> weather</a:t>
            </a:r>
            <a:endParaRPr lang="en-US" sz="1758" dirty="0"/>
          </a:p>
          <a:p>
            <a:pPr algn="ctr">
              <a:defRPr sz="2500" b="1"/>
            </a:pPr>
            <a:r>
              <a:rPr sz="1758" dirty="0"/>
              <a:t>forecast</a:t>
            </a:r>
          </a:p>
        </p:txBody>
      </p:sp>
      <p:pic>
        <p:nvPicPr>
          <p:cNvPr id="388" name="pasted-image.tiff"/>
          <p:cNvPicPr>
            <a:picLocks noChangeAspect="1"/>
          </p:cNvPicPr>
          <p:nvPr/>
        </p:nvPicPr>
        <p:blipFill>
          <a:blip r:embed="rId10"/>
          <a:stretch>
            <a:fillRect/>
          </a:stretch>
        </p:blipFill>
        <p:spPr>
          <a:xfrm>
            <a:off x="865317" y="1437296"/>
            <a:ext cx="925658" cy="925658"/>
          </a:xfrm>
          <a:prstGeom prst="rect">
            <a:avLst/>
          </a:prstGeom>
          <a:ln w="12700">
            <a:miter lim="400000"/>
          </a:ln>
        </p:spPr>
      </p:pic>
      <p:pic>
        <p:nvPicPr>
          <p:cNvPr id="389" name="pasted-image.pdf"/>
          <p:cNvPicPr>
            <a:picLocks noChangeAspect="1"/>
          </p:cNvPicPr>
          <p:nvPr/>
        </p:nvPicPr>
        <p:blipFill>
          <a:blip r:embed="rId11"/>
          <a:stretch>
            <a:fillRect/>
          </a:stretch>
        </p:blipFill>
        <p:spPr>
          <a:xfrm>
            <a:off x="775903" y="4392055"/>
            <a:ext cx="874723" cy="685200"/>
          </a:xfrm>
          <a:prstGeom prst="rect">
            <a:avLst/>
          </a:prstGeom>
          <a:ln w="12700">
            <a:miter lim="400000"/>
          </a:ln>
        </p:spPr>
      </p:pic>
      <p:sp>
        <p:nvSpPr>
          <p:cNvPr id="43" name="Shape 390"/>
          <p:cNvSpPr/>
          <p:nvPr/>
        </p:nvSpPr>
        <p:spPr>
          <a:xfrm rot="20155955">
            <a:off x="1100605" y="3649364"/>
            <a:ext cx="657044" cy="517461"/>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44" name="Shape 390"/>
          <p:cNvSpPr/>
          <p:nvPr/>
        </p:nvSpPr>
        <p:spPr>
          <a:xfrm rot="12502209" flipH="1">
            <a:off x="1178753" y="2593912"/>
            <a:ext cx="657044" cy="517461"/>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grpSp>
        <p:nvGrpSpPr>
          <p:cNvPr id="45" name="Group 44">
            <a:extLst>
              <a:ext uri="{FF2B5EF4-FFF2-40B4-BE49-F238E27FC236}">
                <a16:creationId xmlns:a16="http://schemas.microsoft.com/office/drawing/2014/main" id="{68B76CA3-008A-4D51-8A4F-DC1CB6101431}"/>
              </a:ext>
            </a:extLst>
          </p:cNvPr>
          <p:cNvGrpSpPr/>
          <p:nvPr/>
        </p:nvGrpSpPr>
        <p:grpSpPr>
          <a:xfrm>
            <a:off x="4249169" y="1375447"/>
            <a:ext cx="1201228" cy="1150969"/>
            <a:chOff x="174172" y="2008256"/>
            <a:chExt cx="5994400" cy="6221773"/>
          </a:xfrm>
        </p:grpSpPr>
        <p:pic>
          <p:nvPicPr>
            <p:cNvPr id="46" name="pasted-image.pdf">
              <a:extLst>
                <a:ext uri="{FF2B5EF4-FFF2-40B4-BE49-F238E27FC236}">
                  <a16:creationId xmlns:a16="http://schemas.microsoft.com/office/drawing/2014/main" id="{368CE9E2-3981-4C30-9217-99EA59411C44}"/>
                </a:ext>
              </a:extLst>
            </p:cNvPr>
            <p:cNvPicPr>
              <a:picLocks noChangeAspect="1"/>
            </p:cNvPicPr>
            <p:nvPr/>
          </p:nvPicPr>
          <p:blipFill rotWithShape="1">
            <a:blip r:embed="rId12"/>
            <a:srcRect l="4674" t="18188" r="51068" b="17449"/>
            <a:stretch/>
          </p:blipFill>
          <p:spPr>
            <a:xfrm>
              <a:off x="174172" y="2008256"/>
              <a:ext cx="5994400" cy="6221773"/>
            </a:xfrm>
            <a:prstGeom prst="rect">
              <a:avLst/>
            </a:prstGeom>
            <a:ln w="12700">
              <a:miter lim="400000"/>
            </a:ln>
          </p:spPr>
        </p:pic>
        <p:sp>
          <p:nvSpPr>
            <p:cNvPr id="47" name="Shape 344">
              <a:extLst>
                <a:ext uri="{FF2B5EF4-FFF2-40B4-BE49-F238E27FC236}">
                  <a16:creationId xmlns:a16="http://schemas.microsoft.com/office/drawing/2014/main" id="{FEF32CFC-A034-4F38-9AAC-EDEB7D51BB4D}"/>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48" name="Shape 345">
              <a:extLst>
                <a:ext uri="{FF2B5EF4-FFF2-40B4-BE49-F238E27FC236}">
                  <a16:creationId xmlns:a16="http://schemas.microsoft.com/office/drawing/2014/main" id="{16284C26-3963-461F-81A8-CA28B97EED80}"/>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sp>
        <p:nvSpPr>
          <p:cNvPr id="49" name="Shape 359">
            <a:extLst>
              <a:ext uri="{FF2B5EF4-FFF2-40B4-BE49-F238E27FC236}">
                <a16:creationId xmlns:a16="http://schemas.microsoft.com/office/drawing/2014/main" id="{2B57D0A4-06C7-4FA0-9D65-5316C805C22A}"/>
              </a:ext>
            </a:extLst>
          </p:cNvPr>
          <p:cNvSpPr/>
          <p:nvPr/>
        </p:nvSpPr>
        <p:spPr>
          <a:xfrm>
            <a:off x="4310405" y="2573310"/>
            <a:ext cx="1139992"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lang="en-US" sz="1758" dirty="0"/>
              <a:t>Lake model</a:t>
            </a:r>
            <a:endParaRPr sz="1758" dirty="0"/>
          </a:p>
        </p:txBody>
      </p:sp>
      <p:grpSp>
        <p:nvGrpSpPr>
          <p:cNvPr id="50" name="Group 49">
            <a:extLst>
              <a:ext uri="{FF2B5EF4-FFF2-40B4-BE49-F238E27FC236}">
                <a16:creationId xmlns:a16="http://schemas.microsoft.com/office/drawing/2014/main" id="{F8DD521E-7C2D-459D-A516-32595E7E064E}"/>
              </a:ext>
            </a:extLst>
          </p:cNvPr>
          <p:cNvGrpSpPr/>
          <p:nvPr/>
        </p:nvGrpSpPr>
        <p:grpSpPr>
          <a:xfrm>
            <a:off x="4383079" y="5550482"/>
            <a:ext cx="1201228" cy="1150969"/>
            <a:chOff x="174172" y="2008256"/>
            <a:chExt cx="5994400" cy="6221773"/>
          </a:xfrm>
        </p:grpSpPr>
        <p:pic>
          <p:nvPicPr>
            <p:cNvPr id="51" name="pasted-image.pdf">
              <a:extLst>
                <a:ext uri="{FF2B5EF4-FFF2-40B4-BE49-F238E27FC236}">
                  <a16:creationId xmlns:a16="http://schemas.microsoft.com/office/drawing/2014/main" id="{7BF43241-F100-45EE-B6DC-9C352F52C44D}"/>
                </a:ext>
              </a:extLst>
            </p:cNvPr>
            <p:cNvPicPr>
              <a:picLocks noChangeAspect="1"/>
            </p:cNvPicPr>
            <p:nvPr/>
          </p:nvPicPr>
          <p:blipFill rotWithShape="1">
            <a:blip r:embed="rId12"/>
            <a:srcRect l="4674" t="18188" r="51068" b="17449"/>
            <a:stretch/>
          </p:blipFill>
          <p:spPr>
            <a:xfrm>
              <a:off x="174172" y="2008256"/>
              <a:ext cx="5994400" cy="6221773"/>
            </a:xfrm>
            <a:prstGeom prst="rect">
              <a:avLst/>
            </a:prstGeom>
            <a:ln w="12700">
              <a:miter lim="400000"/>
            </a:ln>
          </p:spPr>
        </p:pic>
        <p:sp>
          <p:nvSpPr>
            <p:cNvPr id="52" name="Shape 344">
              <a:extLst>
                <a:ext uri="{FF2B5EF4-FFF2-40B4-BE49-F238E27FC236}">
                  <a16:creationId xmlns:a16="http://schemas.microsoft.com/office/drawing/2014/main" id="{19EE4409-D894-4D2D-9ECB-1F2FAA60AEE6}"/>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53" name="Shape 345">
              <a:extLst>
                <a:ext uri="{FF2B5EF4-FFF2-40B4-BE49-F238E27FC236}">
                  <a16:creationId xmlns:a16="http://schemas.microsoft.com/office/drawing/2014/main" id="{915ED484-F1D8-4480-A60B-CC994E89BEAA}"/>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grpSp>
        <p:nvGrpSpPr>
          <p:cNvPr id="54" name="Group 53">
            <a:extLst>
              <a:ext uri="{FF2B5EF4-FFF2-40B4-BE49-F238E27FC236}">
                <a16:creationId xmlns:a16="http://schemas.microsoft.com/office/drawing/2014/main" id="{06F74925-130A-4319-8F1D-E24B19617B4D}"/>
              </a:ext>
            </a:extLst>
          </p:cNvPr>
          <p:cNvGrpSpPr/>
          <p:nvPr/>
        </p:nvGrpSpPr>
        <p:grpSpPr>
          <a:xfrm>
            <a:off x="7749923" y="1380652"/>
            <a:ext cx="1201228" cy="1150969"/>
            <a:chOff x="174172" y="2008256"/>
            <a:chExt cx="5994400" cy="6221773"/>
          </a:xfrm>
        </p:grpSpPr>
        <p:pic>
          <p:nvPicPr>
            <p:cNvPr id="55" name="pasted-image.pdf">
              <a:extLst>
                <a:ext uri="{FF2B5EF4-FFF2-40B4-BE49-F238E27FC236}">
                  <a16:creationId xmlns:a16="http://schemas.microsoft.com/office/drawing/2014/main" id="{F7AA069E-7115-4F77-B736-C5973370DCE0}"/>
                </a:ext>
              </a:extLst>
            </p:cNvPr>
            <p:cNvPicPr>
              <a:picLocks noChangeAspect="1"/>
            </p:cNvPicPr>
            <p:nvPr/>
          </p:nvPicPr>
          <p:blipFill rotWithShape="1">
            <a:blip r:embed="rId12"/>
            <a:srcRect l="4674" t="18188" r="51068" b="17449"/>
            <a:stretch/>
          </p:blipFill>
          <p:spPr>
            <a:xfrm>
              <a:off x="174172" y="2008256"/>
              <a:ext cx="5994400" cy="6221773"/>
            </a:xfrm>
            <a:prstGeom prst="rect">
              <a:avLst/>
            </a:prstGeom>
            <a:ln w="12700">
              <a:miter lim="400000"/>
            </a:ln>
          </p:spPr>
        </p:pic>
        <p:sp>
          <p:nvSpPr>
            <p:cNvPr id="56" name="Shape 344">
              <a:extLst>
                <a:ext uri="{FF2B5EF4-FFF2-40B4-BE49-F238E27FC236}">
                  <a16:creationId xmlns:a16="http://schemas.microsoft.com/office/drawing/2014/main" id="{2A3A1D43-C3F7-4FC5-B437-753F57BA7F77}"/>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57" name="Shape 345">
              <a:extLst>
                <a:ext uri="{FF2B5EF4-FFF2-40B4-BE49-F238E27FC236}">
                  <a16:creationId xmlns:a16="http://schemas.microsoft.com/office/drawing/2014/main" id="{447B598C-0ED3-4769-87E6-7A4E466DEFC6}"/>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91" grpId="0" animBg="1"/>
      <p:bldP spid="361" grpId="0" animBg="1"/>
      <p:bldP spid="362" grpId="0" animBg="1"/>
      <p:bldP spid="392" grpId="0" animBg="1"/>
      <p:bldP spid="366" grpId="0" animBg="1"/>
      <p:bldP spid="369" grpId="0" animBg="1"/>
      <p:bldP spid="384" grpId="0" animBg="1"/>
      <p:bldP spid="386" grpId="0" animBg="1"/>
      <p:bldP spid="387"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54">
            <a:extLst>
              <a:ext uri="{FF2B5EF4-FFF2-40B4-BE49-F238E27FC236}">
                <a16:creationId xmlns:a16="http://schemas.microsoft.com/office/drawing/2014/main" id="{2BB68023-5DEF-4EE3-9DDD-C40E1B7823BF}"/>
              </a:ext>
            </a:extLst>
          </p:cNvPr>
          <p:cNvSpPr/>
          <p:nvPr/>
        </p:nvSpPr>
        <p:spPr>
          <a:xfrm>
            <a:off x="1489763" y="1021571"/>
            <a:ext cx="2016770" cy="88370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500" b="1"/>
            </a:lvl1pPr>
          </a:lstStyle>
          <a:p>
            <a:pPr algn="ctr"/>
            <a:r>
              <a:rPr lang="en-US" sz="1758" dirty="0">
                <a:latin typeface="Arial" panose="020B0604020202020204" pitchFamily="34" charset="0"/>
                <a:cs typeface="Arial" panose="020B0604020202020204" pitchFamily="34" charset="0"/>
              </a:rPr>
              <a:t>Meteorological and inflow data </a:t>
            </a:r>
          </a:p>
          <a:p>
            <a:pPr algn="ctr"/>
            <a:r>
              <a:rPr lang="en-US" sz="1758" dirty="0">
                <a:latin typeface="Arial" panose="020B0604020202020204" pitchFamily="34" charset="0"/>
                <a:cs typeface="Arial" panose="020B0604020202020204" pitchFamily="34" charset="0"/>
              </a:rPr>
              <a:t>as model d</a:t>
            </a:r>
            <a:r>
              <a:rPr sz="1758" dirty="0">
                <a:latin typeface="Arial" panose="020B0604020202020204" pitchFamily="34" charset="0"/>
                <a:cs typeface="Arial" panose="020B0604020202020204" pitchFamily="34" charset="0"/>
              </a:rPr>
              <a:t>river</a:t>
            </a:r>
            <a:r>
              <a:rPr lang="en-US" sz="1758" dirty="0">
                <a:latin typeface="Arial" panose="020B0604020202020204" pitchFamily="34" charset="0"/>
                <a:cs typeface="Arial" panose="020B0604020202020204" pitchFamily="34" charset="0"/>
              </a:rPr>
              <a:t>s</a:t>
            </a:r>
            <a:r>
              <a:rPr sz="1758" dirty="0">
                <a:latin typeface="Arial" panose="020B0604020202020204" pitchFamily="34" charset="0"/>
                <a:cs typeface="Arial" panose="020B0604020202020204" pitchFamily="34" charset="0"/>
              </a:rPr>
              <a:t> </a:t>
            </a:r>
          </a:p>
        </p:txBody>
      </p:sp>
      <p:sp>
        <p:nvSpPr>
          <p:cNvPr id="5" name="Shape 355">
            <a:extLst>
              <a:ext uri="{FF2B5EF4-FFF2-40B4-BE49-F238E27FC236}">
                <a16:creationId xmlns:a16="http://schemas.microsoft.com/office/drawing/2014/main" id="{A6F5FF26-0ADE-4E07-A815-CAEAE185D1FF}"/>
              </a:ext>
            </a:extLst>
          </p:cNvPr>
          <p:cNvSpPr/>
          <p:nvPr/>
        </p:nvSpPr>
        <p:spPr>
          <a:xfrm>
            <a:off x="98797" y="6157261"/>
            <a:ext cx="1636666"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Observational </a:t>
            </a:r>
          </a:p>
          <a:p>
            <a:pPr algn="ctr">
              <a:defRPr sz="2500" b="1"/>
            </a:pPr>
            <a:r>
              <a:rPr sz="1758" dirty="0">
                <a:latin typeface="Arial" panose="020B0604020202020204" pitchFamily="34" charset="0"/>
                <a:cs typeface="Arial" panose="020B0604020202020204" pitchFamily="34" charset="0"/>
              </a:rPr>
              <a:t>data</a:t>
            </a:r>
          </a:p>
        </p:txBody>
      </p:sp>
      <p:sp>
        <p:nvSpPr>
          <p:cNvPr id="7" name="Shape 390">
            <a:extLst>
              <a:ext uri="{FF2B5EF4-FFF2-40B4-BE49-F238E27FC236}">
                <a16:creationId xmlns:a16="http://schemas.microsoft.com/office/drawing/2014/main" id="{A87B1D9C-7FDD-4BEA-A3DD-8204FF9599EB}"/>
              </a:ext>
            </a:extLst>
          </p:cNvPr>
          <p:cNvSpPr/>
          <p:nvPr/>
        </p:nvSpPr>
        <p:spPr>
          <a:xfrm rot="21052984">
            <a:off x="2398977" y="1809492"/>
            <a:ext cx="2009862" cy="613181"/>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8" name="Shape 391">
            <a:extLst>
              <a:ext uri="{FF2B5EF4-FFF2-40B4-BE49-F238E27FC236}">
                <a16:creationId xmlns:a16="http://schemas.microsoft.com/office/drawing/2014/main" id="{957BC36D-C65E-410B-9718-8E22B433C556}"/>
              </a:ext>
            </a:extLst>
          </p:cNvPr>
          <p:cNvSpPr/>
          <p:nvPr/>
        </p:nvSpPr>
        <p:spPr>
          <a:xfrm>
            <a:off x="2236412" y="3878063"/>
            <a:ext cx="1595971" cy="1564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46" y="9388"/>
                  <a:pt x="12846" y="16588"/>
                  <a:pt x="21600" y="21600"/>
                </a:cubicBezTo>
              </a:path>
            </a:pathLst>
          </a:custGeom>
          <a:ln w="76200">
            <a:solidFill>
              <a:srgbClr val="000000"/>
            </a:solidFill>
            <a:miter lim="400000"/>
            <a:tailEnd type="stealth"/>
          </a:ln>
        </p:spPr>
        <p:txBody>
          <a:bodyPr/>
          <a:lstStyle/>
          <a:p>
            <a:endParaRPr sz="1266"/>
          </a:p>
        </p:txBody>
      </p:sp>
      <p:sp>
        <p:nvSpPr>
          <p:cNvPr id="9" name="Shape 359">
            <a:extLst>
              <a:ext uri="{FF2B5EF4-FFF2-40B4-BE49-F238E27FC236}">
                <a16:creationId xmlns:a16="http://schemas.microsoft.com/office/drawing/2014/main" id="{D53D9501-2DE7-4551-A932-874309B1AD87}"/>
              </a:ext>
            </a:extLst>
          </p:cNvPr>
          <p:cNvSpPr/>
          <p:nvPr/>
        </p:nvSpPr>
        <p:spPr>
          <a:xfrm>
            <a:off x="4134009" y="3170114"/>
            <a:ext cx="1487588"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sz="1758" dirty="0">
                <a:latin typeface="Arial" panose="020B0604020202020204" pitchFamily="34" charset="0"/>
                <a:cs typeface="Arial" panose="020B0604020202020204" pitchFamily="34" charset="0"/>
              </a:rPr>
              <a:t>Model output</a:t>
            </a:r>
          </a:p>
        </p:txBody>
      </p:sp>
      <p:sp>
        <p:nvSpPr>
          <p:cNvPr id="10" name="Shape 360">
            <a:extLst>
              <a:ext uri="{FF2B5EF4-FFF2-40B4-BE49-F238E27FC236}">
                <a16:creationId xmlns:a16="http://schemas.microsoft.com/office/drawing/2014/main" id="{7706FE61-D658-4524-8D9F-E5609D4025D1}"/>
              </a:ext>
            </a:extLst>
          </p:cNvPr>
          <p:cNvSpPr/>
          <p:nvPr/>
        </p:nvSpPr>
        <p:spPr>
          <a:xfrm>
            <a:off x="4870127" y="2500363"/>
            <a:ext cx="1" cy="724619"/>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11" name="Shape 361">
            <a:extLst>
              <a:ext uri="{FF2B5EF4-FFF2-40B4-BE49-F238E27FC236}">
                <a16:creationId xmlns:a16="http://schemas.microsoft.com/office/drawing/2014/main" id="{8A2877DF-694E-4A3C-8697-7D89D4307C67}"/>
              </a:ext>
            </a:extLst>
          </p:cNvPr>
          <p:cNvSpPr/>
          <p:nvPr/>
        </p:nvSpPr>
        <p:spPr>
          <a:xfrm>
            <a:off x="4866761" y="3563531"/>
            <a:ext cx="1" cy="85478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12" name="Shape 362">
            <a:extLst>
              <a:ext uri="{FF2B5EF4-FFF2-40B4-BE49-F238E27FC236}">
                <a16:creationId xmlns:a16="http://schemas.microsoft.com/office/drawing/2014/main" id="{665B2313-B0B6-4FA1-BB90-70E050A9006D}"/>
              </a:ext>
            </a:extLst>
          </p:cNvPr>
          <p:cNvSpPr/>
          <p:nvPr/>
        </p:nvSpPr>
        <p:spPr>
          <a:xfrm>
            <a:off x="3539461" y="4445980"/>
            <a:ext cx="2676684" cy="61318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2500" b="1"/>
            </a:lvl1pPr>
          </a:lstStyle>
          <a:p>
            <a:pPr algn="ctr"/>
            <a:r>
              <a:rPr lang="en-US" sz="1758" dirty="0">
                <a:latin typeface="Arial" panose="020B0604020202020204" pitchFamily="34" charset="0"/>
                <a:cs typeface="Arial" panose="020B0604020202020204" pitchFamily="34" charset="0"/>
              </a:rPr>
              <a:t>Update model via</a:t>
            </a:r>
          </a:p>
          <a:p>
            <a:pPr algn="ctr"/>
            <a:r>
              <a:rPr lang="en-US" sz="1758" dirty="0">
                <a:latin typeface="Arial" panose="020B0604020202020204" pitchFamily="34" charset="0"/>
                <a:cs typeface="Arial" panose="020B0604020202020204" pitchFamily="34" charset="0"/>
              </a:rPr>
              <a:t>ensemble Kalman filter</a:t>
            </a:r>
            <a:endParaRPr sz="1758" dirty="0">
              <a:latin typeface="Arial" panose="020B0604020202020204" pitchFamily="34" charset="0"/>
              <a:cs typeface="Arial" panose="020B0604020202020204" pitchFamily="34" charset="0"/>
            </a:endParaRPr>
          </a:p>
        </p:txBody>
      </p:sp>
      <p:sp>
        <p:nvSpPr>
          <p:cNvPr id="13" name="Shape 392">
            <a:extLst>
              <a:ext uri="{FF2B5EF4-FFF2-40B4-BE49-F238E27FC236}">
                <a16:creationId xmlns:a16="http://schemas.microsoft.com/office/drawing/2014/main" id="{481543CC-A423-42A5-98C3-77A48AD75365}"/>
              </a:ext>
            </a:extLst>
          </p:cNvPr>
          <p:cNvSpPr/>
          <p:nvPr/>
        </p:nvSpPr>
        <p:spPr>
          <a:xfrm>
            <a:off x="5800525" y="1592359"/>
            <a:ext cx="2384309" cy="27990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655" y="7959"/>
                  <a:pt x="14855" y="759"/>
                  <a:pt x="21600" y="0"/>
                </a:cubicBezTo>
              </a:path>
            </a:pathLst>
          </a:custGeom>
          <a:ln w="76200">
            <a:solidFill>
              <a:srgbClr val="000000"/>
            </a:solidFill>
            <a:miter lim="400000"/>
            <a:tailEnd type="stealth"/>
          </a:ln>
        </p:spPr>
        <p:txBody>
          <a:bodyPr/>
          <a:lstStyle/>
          <a:p>
            <a:endParaRPr sz="1266"/>
          </a:p>
        </p:txBody>
      </p:sp>
      <p:sp>
        <p:nvSpPr>
          <p:cNvPr id="14" name="Shape 366">
            <a:extLst>
              <a:ext uri="{FF2B5EF4-FFF2-40B4-BE49-F238E27FC236}">
                <a16:creationId xmlns:a16="http://schemas.microsoft.com/office/drawing/2014/main" id="{9B372B19-E44C-434F-ADEC-2BA8592DA3A3}"/>
              </a:ext>
            </a:extLst>
          </p:cNvPr>
          <p:cNvSpPr/>
          <p:nvPr/>
        </p:nvSpPr>
        <p:spPr>
          <a:xfrm>
            <a:off x="5711452" y="1021571"/>
            <a:ext cx="1925207"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Initial conditions </a:t>
            </a:r>
          </a:p>
          <a:p>
            <a:pPr algn="ctr">
              <a:defRPr sz="2500" b="1"/>
            </a:pPr>
            <a:r>
              <a:rPr sz="1758" dirty="0">
                <a:latin typeface="Arial" panose="020B0604020202020204" pitchFamily="34" charset="0"/>
                <a:cs typeface="Arial" panose="020B0604020202020204" pitchFamily="34" charset="0"/>
              </a:rPr>
              <a:t>for next day’s </a:t>
            </a:r>
          </a:p>
          <a:p>
            <a:pPr algn="ctr">
              <a:defRPr sz="2500" b="1"/>
            </a:pPr>
            <a:r>
              <a:rPr sz="1758" dirty="0">
                <a:latin typeface="Arial" panose="020B0604020202020204" pitchFamily="34" charset="0"/>
                <a:cs typeface="Arial" panose="020B0604020202020204" pitchFamily="34" charset="0"/>
              </a:rPr>
              <a:t>simulation</a:t>
            </a:r>
          </a:p>
        </p:txBody>
      </p:sp>
      <p:sp>
        <p:nvSpPr>
          <p:cNvPr id="17" name="Shape 369">
            <a:extLst>
              <a:ext uri="{FF2B5EF4-FFF2-40B4-BE49-F238E27FC236}">
                <a16:creationId xmlns:a16="http://schemas.microsoft.com/office/drawing/2014/main" id="{226E1D9D-AD7B-4225-B6A6-5DCFE2D3EA56}"/>
              </a:ext>
            </a:extLst>
          </p:cNvPr>
          <p:cNvSpPr/>
          <p:nvPr/>
        </p:nvSpPr>
        <p:spPr>
          <a:xfrm>
            <a:off x="8432654" y="4395251"/>
            <a:ext cx="2715488"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Forecast for managers </a:t>
            </a:r>
          </a:p>
          <a:p>
            <a:pPr algn="ctr">
              <a:defRPr sz="2500" b="1"/>
            </a:pPr>
            <a:r>
              <a:rPr sz="1758" dirty="0">
                <a:latin typeface="Arial" panose="020B0604020202020204" pitchFamily="34" charset="0"/>
                <a:cs typeface="Arial" panose="020B0604020202020204" pitchFamily="34" charset="0"/>
              </a:rPr>
              <a:t>&amp; decision support tools</a:t>
            </a:r>
          </a:p>
        </p:txBody>
      </p:sp>
      <p:sp>
        <p:nvSpPr>
          <p:cNvPr id="32" name="Shape 384">
            <a:extLst>
              <a:ext uri="{FF2B5EF4-FFF2-40B4-BE49-F238E27FC236}">
                <a16:creationId xmlns:a16="http://schemas.microsoft.com/office/drawing/2014/main" id="{156D16FE-986B-4735-A069-D2CDE1E72043}"/>
              </a:ext>
            </a:extLst>
          </p:cNvPr>
          <p:cNvSpPr/>
          <p:nvPr/>
        </p:nvSpPr>
        <p:spPr>
          <a:xfrm>
            <a:off x="8824736" y="2208740"/>
            <a:ext cx="7504" cy="828158"/>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4" name="Shape 386">
            <a:extLst>
              <a:ext uri="{FF2B5EF4-FFF2-40B4-BE49-F238E27FC236}">
                <a16:creationId xmlns:a16="http://schemas.microsoft.com/office/drawing/2014/main" id="{BDF5AAAA-86CB-4CC2-845E-78F3DD4EF475}"/>
              </a:ext>
            </a:extLst>
          </p:cNvPr>
          <p:cNvSpPr/>
          <p:nvPr/>
        </p:nvSpPr>
        <p:spPr>
          <a:xfrm flipH="1">
            <a:off x="9642785" y="1547879"/>
            <a:ext cx="675941" cy="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5" name="Shape 387">
            <a:extLst>
              <a:ext uri="{FF2B5EF4-FFF2-40B4-BE49-F238E27FC236}">
                <a16:creationId xmlns:a16="http://schemas.microsoft.com/office/drawing/2014/main" id="{6DD00FDD-2261-43E4-90D0-1C7A23B8C690}"/>
              </a:ext>
            </a:extLst>
          </p:cNvPr>
          <p:cNvSpPr/>
          <p:nvPr/>
        </p:nvSpPr>
        <p:spPr>
          <a:xfrm>
            <a:off x="10407649" y="1703128"/>
            <a:ext cx="1504900"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NOAA </a:t>
            </a:r>
            <a:r>
              <a:rPr sz="1758" dirty="0">
                <a:latin typeface="Arial" panose="020B0604020202020204" pitchFamily="34" charset="0"/>
                <a:cs typeface="Arial" panose="020B0604020202020204" pitchFamily="34" charset="0"/>
              </a:rPr>
              <a:t>16-d</a:t>
            </a:r>
            <a:r>
              <a:rPr lang="en-US" sz="1758" dirty="0">
                <a:latin typeface="Arial" panose="020B0604020202020204" pitchFamily="34" charset="0"/>
                <a:cs typeface="Arial" panose="020B0604020202020204" pitchFamily="34" charset="0"/>
              </a:rPr>
              <a:t>ay</a:t>
            </a:r>
          </a:p>
          <a:p>
            <a:pPr algn="ctr">
              <a:defRPr sz="2500" b="1"/>
            </a:pPr>
            <a:r>
              <a:rPr sz="1758" dirty="0">
                <a:latin typeface="Arial" panose="020B0604020202020204" pitchFamily="34" charset="0"/>
                <a:cs typeface="Arial" panose="020B0604020202020204" pitchFamily="34" charset="0"/>
              </a:rPr>
              <a:t> weather</a:t>
            </a:r>
            <a:endParaRPr lang="en-US" sz="1758" dirty="0">
              <a:latin typeface="Arial" panose="020B0604020202020204" pitchFamily="34" charset="0"/>
              <a:cs typeface="Arial" panose="020B0604020202020204" pitchFamily="34" charset="0"/>
            </a:endParaRPr>
          </a:p>
          <a:p>
            <a:pPr algn="ctr">
              <a:defRPr sz="2500" b="1"/>
            </a:pPr>
            <a:r>
              <a:rPr sz="1758" dirty="0">
                <a:latin typeface="Arial" panose="020B0604020202020204" pitchFamily="34" charset="0"/>
                <a:cs typeface="Arial" panose="020B0604020202020204" pitchFamily="34" charset="0"/>
              </a:rPr>
              <a:t>forecast</a:t>
            </a:r>
          </a:p>
        </p:txBody>
      </p:sp>
      <p:sp>
        <p:nvSpPr>
          <p:cNvPr id="38" name="Shape 390">
            <a:extLst>
              <a:ext uri="{FF2B5EF4-FFF2-40B4-BE49-F238E27FC236}">
                <a16:creationId xmlns:a16="http://schemas.microsoft.com/office/drawing/2014/main" id="{C93756B2-CCED-49C2-8F53-88CB781763A1}"/>
              </a:ext>
            </a:extLst>
          </p:cNvPr>
          <p:cNvSpPr/>
          <p:nvPr/>
        </p:nvSpPr>
        <p:spPr>
          <a:xfrm rot="19383474">
            <a:off x="635734" y="4093434"/>
            <a:ext cx="887982" cy="512772"/>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39" name="Shape 390">
            <a:extLst>
              <a:ext uri="{FF2B5EF4-FFF2-40B4-BE49-F238E27FC236}">
                <a16:creationId xmlns:a16="http://schemas.microsoft.com/office/drawing/2014/main" id="{813A52A6-7AF3-493E-8134-3237C4157A2D}"/>
              </a:ext>
            </a:extLst>
          </p:cNvPr>
          <p:cNvSpPr/>
          <p:nvPr/>
        </p:nvSpPr>
        <p:spPr>
          <a:xfrm rot="12502209" flipH="1">
            <a:off x="923279" y="2282931"/>
            <a:ext cx="648310" cy="189746"/>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grpSp>
        <p:nvGrpSpPr>
          <p:cNvPr id="40" name="Group 39">
            <a:extLst>
              <a:ext uri="{FF2B5EF4-FFF2-40B4-BE49-F238E27FC236}">
                <a16:creationId xmlns:a16="http://schemas.microsoft.com/office/drawing/2014/main" id="{871FF695-0DA8-4B3B-9789-5F34E5143BD2}"/>
              </a:ext>
            </a:extLst>
          </p:cNvPr>
          <p:cNvGrpSpPr/>
          <p:nvPr/>
        </p:nvGrpSpPr>
        <p:grpSpPr>
          <a:xfrm>
            <a:off x="4321087" y="902842"/>
            <a:ext cx="1201228" cy="1150969"/>
            <a:chOff x="174172" y="2008256"/>
            <a:chExt cx="5994400" cy="6221773"/>
          </a:xfrm>
        </p:grpSpPr>
        <p:pic>
          <p:nvPicPr>
            <p:cNvPr id="41" name="pasted-image.pdf">
              <a:extLst>
                <a:ext uri="{FF2B5EF4-FFF2-40B4-BE49-F238E27FC236}">
                  <a16:creationId xmlns:a16="http://schemas.microsoft.com/office/drawing/2014/main" id="{29A1DFCA-7660-4AF7-9E9D-C9BE208F1245}"/>
                </a:ext>
              </a:extLst>
            </p:cNvPr>
            <p:cNvPicPr>
              <a:picLocks noChangeAspect="1"/>
            </p:cNvPicPr>
            <p:nvPr/>
          </p:nvPicPr>
          <p:blipFill rotWithShape="1">
            <a:blip r:embed="rId2"/>
            <a:srcRect l="4674" t="18188" r="51068" b="17449"/>
            <a:stretch/>
          </p:blipFill>
          <p:spPr>
            <a:xfrm>
              <a:off x="174172" y="2008256"/>
              <a:ext cx="5994400" cy="6221773"/>
            </a:xfrm>
            <a:prstGeom prst="rect">
              <a:avLst/>
            </a:prstGeom>
            <a:ln w="12700">
              <a:miter lim="400000"/>
            </a:ln>
          </p:spPr>
        </p:pic>
        <p:sp>
          <p:nvSpPr>
            <p:cNvPr id="42" name="Shape 344">
              <a:extLst>
                <a:ext uri="{FF2B5EF4-FFF2-40B4-BE49-F238E27FC236}">
                  <a16:creationId xmlns:a16="http://schemas.microsoft.com/office/drawing/2014/main" id="{4DC8C5CA-7E48-41ED-B2E1-E4ABF6410696}"/>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43" name="Shape 345">
              <a:extLst>
                <a:ext uri="{FF2B5EF4-FFF2-40B4-BE49-F238E27FC236}">
                  <a16:creationId xmlns:a16="http://schemas.microsoft.com/office/drawing/2014/main" id="{33ADCC63-8B27-4EE1-AA43-E79B05EC193D}"/>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sp>
        <p:nvSpPr>
          <p:cNvPr id="44" name="Shape 359">
            <a:extLst>
              <a:ext uri="{FF2B5EF4-FFF2-40B4-BE49-F238E27FC236}">
                <a16:creationId xmlns:a16="http://schemas.microsoft.com/office/drawing/2014/main" id="{2186E357-24E0-460B-899F-F2957B823523}"/>
              </a:ext>
            </a:extLst>
          </p:cNvPr>
          <p:cNvSpPr/>
          <p:nvPr/>
        </p:nvSpPr>
        <p:spPr>
          <a:xfrm>
            <a:off x="4300131" y="2100705"/>
            <a:ext cx="1311257"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lang="en-US" sz="1758" dirty="0">
                <a:latin typeface="Arial" panose="020B0604020202020204" pitchFamily="34" charset="0"/>
                <a:cs typeface="Arial" panose="020B0604020202020204" pitchFamily="34" charset="0"/>
              </a:rPr>
              <a:t>Lake model</a:t>
            </a:r>
            <a:endParaRPr sz="1758"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6A1281AE-3FE1-4F5B-9DA2-2340DEE39B60}"/>
              </a:ext>
            </a:extLst>
          </p:cNvPr>
          <p:cNvGrpSpPr/>
          <p:nvPr/>
        </p:nvGrpSpPr>
        <p:grpSpPr>
          <a:xfrm>
            <a:off x="4281819" y="5341947"/>
            <a:ext cx="1189474" cy="1108763"/>
            <a:chOff x="174172" y="2008256"/>
            <a:chExt cx="5994400" cy="6221773"/>
          </a:xfrm>
        </p:grpSpPr>
        <p:pic>
          <p:nvPicPr>
            <p:cNvPr id="46" name="pasted-image.pdf">
              <a:extLst>
                <a:ext uri="{FF2B5EF4-FFF2-40B4-BE49-F238E27FC236}">
                  <a16:creationId xmlns:a16="http://schemas.microsoft.com/office/drawing/2014/main" id="{C1FFC2D7-D4D8-48AA-9583-764C814B174B}"/>
                </a:ext>
              </a:extLst>
            </p:cNvPr>
            <p:cNvPicPr>
              <a:picLocks noChangeAspect="1"/>
            </p:cNvPicPr>
            <p:nvPr/>
          </p:nvPicPr>
          <p:blipFill rotWithShape="1">
            <a:blip r:embed="rId2"/>
            <a:srcRect l="4674" t="18188" r="51068" b="17449"/>
            <a:stretch/>
          </p:blipFill>
          <p:spPr>
            <a:xfrm>
              <a:off x="174172" y="2008256"/>
              <a:ext cx="5994400" cy="6221773"/>
            </a:xfrm>
            <a:prstGeom prst="rect">
              <a:avLst/>
            </a:prstGeom>
            <a:ln w="12700">
              <a:miter lim="400000"/>
            </a:ln>
          </p:spPr>
        </p:pic>
        <p:sp>
          <p:nvSpPr>
            <p:cNvPr id="47" name="Shape 344">
              <a:extLst>
                <a:ext uri="{FF2B5EF4-FFF2-40B4-BE49-F238E27FC236}">
                  <a16:creationId xmlns:a16="http://schemas.microsoft.com/office/drawing/2014/main" id="{B3CEE36D-6F8A-4ACE-B803-6C5344B795C5}"/>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48" name="Shape 345">
              <a:extLst>
                <a:ext uri="{FF2B5EF4-FFF2-40B4-BE49-F238E27FC236}">
                  <a16:creationId xmlns:a16="http://schemas.microsoft.com/office/drawing/2014/main" id="{88FBE191-F8F8-4F8F-AB41-9929720A9572}"/>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grpSp>
        <p:nvGrpSpPr>
          <p:cNvPr id="49" name="Group 48">
            <a:extLst>
              <a:ext uri="{FF2B5EF4-FFF2-40B4-BE49-F238E27FC236}">
                <a16:creationId xmlns:a16="http://schemas.microsoft.com/office/drawing/2014/main" id="{F0CD4A5F-A933-4690-AAB6-DD4382212D99}"/>
              </a:ext>
            </a:extLst>
          </p:cNvPr>
          <p:cNvGrpSpPr/>
          <p:nvPr/>
        </p:nvGrpSpPr>
        <p:grpSpPr>
          <a:xfrm>
            <a:off x="8243080" y="914134"/>
            <a:ext cx="1201228" cy="1150969"/>
            <a:chOff x="174172" y="2008256"/>
            <a:chExt cx="5994400" cy="6221773"/>
          </a:xfrm>
        </p:grpSpPr>
        <p:pic>
          <p:nvPicPr>
            <p:cNvPr id="50" name="pasted-image.pdf">
              <a:extLst>
                <a:ext uri="{FF2B5EF4-FFF2-40B4-BE49-F238E27FC236}">
                  <a16:creationId xmlns:a16="http://schemas.microsoft.com/office/drawing/2014/main" id="{E4190C77-8DBA-4B90-A42D-C4832F9EA53F}"/>
                </a:ext>
              </a:extLst>
            </p:cNvPr>
            <p:cNvPicPr>
              <a:picLocks noChangeAspect="1"/>
            </p:cNvPicPr>
            <p:nvPr/>
          </p:nvPicPr>
          <p:blipFill rotWithShape="1">
            <a:blip r:embed="rId2"/>
            <a:srcRect l="4674" t="18188" r="51068" b="17449"/>
            <a:stretch/>
          </p:blipFill>
          <p:spPr>
            <a:xfrm>
              <a:off x="174172" y="2008256"/>
              <a:ext cx="5994400" cy="6221773"/>
            </a:xfrm>
            <a:prstGeom prst="rect">
              <a:avLst/>
            </a:prstGeom>
            <a:ln w="12700">
              <a:miter lim="400000"/>
            </a:ln>
          </p:spPr>
        </p:pic>
        <p:sp>
          <p:nvSpPr>
            <p:cNvPr id="51" name="Shape 344">
              <a:extLst>
                <a:ext uri="{FF2B5EF4-FFF2-40B4-BE49-F238E27FC236}">
                  <a16:creationId xmlns:a16="http://schemas.microsoft.com/office/drawing/2014/main" id="{ED7AAEEE-7360-48D2-9509-349469DD9488}"/>
                </a:ext>
              </a:extLst>
            </p:cNvPr>
            <p:cNvSpPr/>
            <p:nvPr/>
          </p:nvSpPr>
          <p:spPr>
            <a:xfrm>
              <a:off x="3733362" y="5180187"/>
              <a:ext cx="2162252"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sp>
          <p:nvSpPr>
            <p:cNvPr id="52" name="Shape 345">
              <a:extLst>
                <a:ext uri="{FF2B5EF4-FFF2-40B4-BE49-F238E27FC236}">
                  <a16:creationId xmlns:a16="http://schemas.microsoft.com/office/drawing/2014/main" id="{7BE1C13B-57BE-48CA-A2C7-9BFBE5468E6B}"/>
                </a:ext>
              </a:extLst>
            </p:cNvPr>
            <p:cNvSpPr/>
            <p:nvPr/>
          </p:nvSpPr>
          <p:spPr>
            <a:xfrm flipH="1">
              <a:off x="455010" y="5180187"/>
              <a:ext cx="2162253" cy="2732116"/>
            </a:xfrm>
            <a:custGeom>
              <a:avLst/>
              <a:gdLst/>
              <a:ahLst/>
              <a:cxnLst>
                <a:cxn ang="0">
                  <a:pos x="wd2" y="hd2"/>
                </a:cxn>
                <a:cxn ang="5400000">
                  <a:pos x="wd2" y="hd2"/>
                </a:cxn>
                <a:cxn ang="10800000">
                  <a:pos x="wd2" y="hd2"/>
                </a:cxn>
                <a:cxn ang="16200000">
                  <a:pos x="wd2" y="hd2"/>
                </a:cxn>
              </a:cxnLst>
              <a:rect l="0" t="0" r="r" b="b"/>
              <a:pathLst>
                <a:path w="21600" h="21600" extrusionOk="0">
                  <a:moveTo>
                    <a:pt x="13535" y="98"/>
                  </a:moveTo>
                  <a:cubicBezTo>
                    <a:pt x="13322" y="2128"/>
                    <a:pt x="12869" y="4139"/>
                    <a:pt x="12180" y="6102"/>
                  </a:cubicBezTo>
                  <a:cubicBezTo>
                    <a:pt x="11590" y="7786"/>
                    <a:pt x="10829" y="9428"/>
                    <a:pt x="10061" y="11067"/>
                  </a:cubicBezTo>
                  <a:cubicBezTo>
                    <a:pt x="8998" y="13333"/>
                    <a:pt x="7900" y="15617"/>
                    <a:pt x="6008" y="17507"/>
                  </a:cubicBezTo>
                  <a:cubicBezTo>
                    <a:pt x="4429" y="19085"/>
                    <a:pt x="2361" y="20318"/>
                    <a:pt x="0" y="21084"/>
                  </a:cubicBezTo>
                  <a:lnTo>
                    <a:pt x="21600" y="21600"/>
                  </a:lnTo>
                  <a:cubicBezTo>
                    <a:pt x="21389" y="18000"/>
                    <a:pt x="21177" y="14400"/>
                    <a:pt x="20966" y="10800"/>
                  </a:cubicBezTo>
                  <a:cubicBezTo>
                    <a:pt x="20755" y="7200"/>
                    <a:pt x="20543" y="3600"/>
                    <a:pt x="20332" y="0"/>
                  </a:cubicBezTo>
                  <a:lnTo>
                    <a:pt x="13535" y="98"/>
                  </a:lnTo>
                  <a:close/>
                </a:path>
              </a:pathLst>
            </a:custGeom>
            <a:solidFill>
              <a:srgbClr val="FFFFFF"/>
            </a:solidFill>
            <a:ln w="12700">
              <a:miter lim="400000"/>
            </a:ln>
          </p:spPr>
          <p:txBody>
            <a:bodyPr lIns="26789" tIns="26789" rIns="26789" bIns="26789" anchor="ctr"/>
            <a:lstStyle/>
            <a:p>
              <a:pPr algn="ctr" defTabSz="308048">
                <a:defRPr sz="3600">
                  <a:latin typeface="+mj-lt"/>
                  <a:ea typeface="+mj-ea"/>
                  <a:cs typeface="+mj-cs"/>
                  <a:sym typeface="Helvetica Neue Light"/>
                </a:defRPr>
              </a:pPr>
              <a:endParaRPr sz="1898"/>
            </a:p>
          </p:txBody>
        </p:sp>
      </p:grpSp>
      <p:sp>
        <p:nvSpPr>
          <p:cNvPr id="68" name="Arrow: Circular 67">
            <a:extLst>
              <a:ext uri="{FF2B5EF4-FFF2-40B4-BE49-F238E27FC236}">
                <a16:creationId xmlns:a16="http://schemas.microsoft.com/office/drawing/2014/main" id="{FF71940C-9873-4FB5-9AD0-13DCDD366899}"/>
              </a:ext>
            </a:extLst>
          </p:cNvPr>
          <p:cNvSpPr/>
          <p:nvPr/>
        </p:nvSpPr>
        <p:spPr>
          <a:xfrm rot="10800000">
            <a:off x="3893473" y="4886504"/>
            <a:ext cx="1950016" cy="1962631"/>
          </a:xfrm>
          <a:prstGeom prst="circularArrow">
            <a:avLst>
              <a:gd name="adj1" fmla="val 7367"/>
              <a:gd name="adj2" fmla="val 1142319"/>
              <a:gd name="adj3" fmla="val 21554837"/>
              <a:gd name="adj4" fmla="val 1532633"/>
              <a:gd name="adj5" fmla="val 11893"/>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Shape 359">
            <a:extLst>
              <a:ext uri="{FF2B5EF4-FFF2-40B4-BE49-F238E27FC236}">
                <a16:creationId xmlns:a16="http://schemas.microsoft.com/office/drawing/2014/main" id="{9C3F696E-5D68-4A57-AB52-2ECFC9C69900}"/>
              </a:ext>
            </a:extLst>
          </p:cNvPr>
          <p:cNvSpPr/>
          <p:nvPr/>
        </p:nvSpPr>
        <p:spPr>
          <a:xfrm>
            <a:off x="8124933" y="3107865"/>
            <a:ext cx="1487588"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sz="1758" dirty="0">
                <a:latin typeface="Arial" panose="020B0604020202020204" pitchFamily="34" charset="0"/>
                <a:cs typeface="Arial" panose="020B0604020202020204" pitchFamily="34" charset="0"/>
              </a:rPr>
              <a:t>Model output</a:t>
            </a:r>
          </a:p>
        </p:txBody>
      </p:sp>
      <p:sp>
        <p:nvSpPr>
          <p:cNvPr id="73" name="Shape 361">
            <a:extLst>
              <a:ext uri="{FF2B5EF4-FFF2-40B4-BE49-F238E27FC236}">
                <a16:creationId xmlns:a16="http://schemas.microsoft.com/office/drawing/2014/main" id="{BCCB3F9E-205B-4479-8BD6-C0B28664AB87}"/>
              </a:ext>
            </a:extLst>
          </p:cNvPr>
          <p:cNvSpPr/>
          <p:nvPr/>
        </p:nvSpPr>
        <p:spPr>
          <a:xfrm flipV="1">
            <a:off x="9773939" y="3322620"/>
            <a:ext cx="808369" cy="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pic>
        <p:nvPicPr>
          <p:cNvPr id="78" name="Graphic 77" descr="Customer review">
            <a:extLst>
              <a:ext uri="{FF2B5EF4-FFF2-40B4-BE49-F238E27FC236}">
                <a16:creationId xmlns:a16="http://schemas.microsoft.com/office/drawing/2014/main" id="{411B3A16-5524-4DB1-BCC2-5995EC4E8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0638" y="5141791"/>
            <a:ext cx="914400" cy="914400"/>
          </a:xfrm>
          <a:prstGeom prst="rect">
            <a:avLst/>
          </a:prstGeom>
        </p:spPr>
      </p:pic>
      <p:pic>
        <p:nvPicPr>
          <p:cNvPr id="79" name="Picture 78">
            <a:extLst>
              <a:ext uri="{FF2B5EF4-FFF2-40B4-BE49-F238E27FC236}">
                <a16:creationId xmlns:a16="http://schemas.microsoft.com/office/drawing/2014/main" id="{BE998319-9E30-4322-A64B-78B7BED4FB10}"/>
              </a:ext>
            </a:extLst>
          </p:cNvPr>
          <p:cNvPicPr>
            <a:picLocks noChangeAspect="1"/>
          </p:cNvPicPr>
          <p:nvPr/>
        </p:nvPicPr>
        <p:blipFill>
          <a:blip r:embed="rId5"/>
          <a:stretch>
            <a:fillRect/>
          </a:stretch>
        </p:blipFill>
        <p:spPr>
          <a:xfrm>
            <a:off x="8452593" y="5059163"/>
            <a:ext cx="2490916" cy="805885"/>
          </a:xfrm>
          <a:prstGeom prst="rect">
            <a:avLst/>
          </a:prstGeom>
        </p:spPr>
      </p:pic>
      <p:sp>
        <p:nvSpPr>
          <p:cNvPr id="80" name="Shape 361">
            <a:extLst>
              <a:ext uri="{FF2B5EF4-FFF2-40B4-BE49-F238E27FC236}">
                <a16:creationId xmlns:a16="http://schemas.microsoft.com/office/drawing/2014/main" id="{FCBB7BD6-8637-4A3A-AF2C-E028A50E2095}"/>
              </a:ext>
            </a:extLst>
          </p:cNvPr>
          <p:cNvSpPr/>
          <p:nvPr/>
        </p:nvSpPr>
        <p:spPr>
          <a:xfrm flipH="1">
            <a:off x="7552292" y="5442339"/>
            <a:ext cx="736470" cy="5519"/>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81" name="Shape 369">
            <a:extLst>
              <a:ext uri="{FF2B5EF4-FFF2-40B4-BE49-F238E27FC236}">
                <a16:creationId xmlns:a16="http://schemas.microsoft.com/office/drawing/2014/main" id="{B1FB3538-BBE5-4638-A95B-B57B27419970}"/>
              </a:ext>
            </a:extLst>
          </p:cNvPr>
          <p:cNvSpPr/>
          <p:nvPr/>
        </p:nvSpPr>
        <p:spPr>
          <a:xfrm>
            <a:off x="5838005" y="6157260"/>
            <a:ext cx="2513510"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Feedback from </a:t>
            </a:r>
          </a:p>
          <a:p>
            <a:pPr algn="ctr">
              <a:defRPr sz="2500" b="1"/>
            </a:pPr>
            <a:r>
              <a:rPr lang="en-US" sz="1758" dirty="0">
                <a:latin typeface="Arial" panose="020B0604020202020204" pitchFamily="34" charset="0"/>
                <a:cs typeface="Arial" panose="020B0604020202020204" pitchFamily="34" charset="0"/>
              </a:rPr>
              <a:t>managers to scientists</a:t>
            </a:r>
            <a:endParaRPr sz="1758" dirty="0">
              <a:latin typeface="Arial" panose="020B0604020202020204" pitchFamily="34" charset="0"/>
              <a:cs typeface="Arial" panose="020B0604020202020204" pitchFamily="34" charset="0"/>
            </a:endParaRPr>
          </a:p>
        </p:txBody>
      </p:sp>
      <p:sp>
        <p:nvSpPr>
          <p:cNvPr id="82" name="Shape 384">
            <a:extLst>
              <a:ext uri="{FF2B5EF4-FFF2-40B4-BE49-F238E27FC236}">
                <a16:creationId xmlns:a16="http://schemas.microsoft.com/office/drawing/2014/main" id="{B73BDAE0-20CA-4392-9CA7-2060535FB85A}"/>
              </a:ext>
            </a:extLst>
          </p:cNvPr>
          <p:cNvSpPr/>
          <p:nvPr/>
        </p:nvSpPr>
        <p:spPr>
          <a:xfrm>
            <a:off x="8854232" y="3493596"/>
            <a:ext cx="7504" cy="828158"/>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83" name="Shape 392">
            <a:extLst>
              <a:ext uri="{FF2B5EF4-FFF2-40B4-BE49-F238E27FC236}">
                <a16:creationId xmlns:a16="http://schemas.microsoft.com/office/drawing/2014/main" id="{E3CB0C24-B91F-4CE4-9987-5F13C119D301}"/>
              </a:ext>
            </a:extLst>
          </p:cNvPr>
          <p:cNvSpPr/>
          <p:nvPr/>
        </p:nvSpPr>
        <p:spPr>
          <a:xfrm rot="1241180">
            <a:off x="7374315" y="3664362"/>
            <a:ext cx="930012" cy="15335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655" y="7959"/>
                  <a:pt x="14855" y="759"/>
                  <a:pt x="21600" y="0"/>
                </a:cubicBezTo>
              </a:path>
            </a:pathLst>
          </a:custGeom>
          <a:ln w="76200">
            <a:solidFill>
              <a:srgbClr val="000000"/>
            </a:solidFill>
            <a:miter lim="400000"/>
            <a:tailEnd type="stealth"/>
          </a:ln>
        </p:spPr>
        <p:txBody>
          <a:bodyPr/>
          <a:lstStyle/>
          <a:p>
            <a:endParaRPr sz="1266"/>
          </a:p>
        </p:txBody>
      </p:sp>
      <p:pic>
        <p:nvPicPr>
          <p:cNvPr id="18" name="Graphic 17" descr="Partial sun">
            <a:extLst>
              <a:ext uri="{FF2B5EF4-FFF2-40B4-BE49-F238E27FC236}">
                <a16:creationId xmlns:a16="http://schemas.microsoft.com/office/drawing/2014/main" id="{FB1065B8-7D18-4754-B2E6-375A906EEE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7355" y="899783"/>
            <a:ext cx="914400" cy="914400"/>
          </a:xfrm>
          <a:prstGeom prst="rect">
            <a:avLst/>
          </a:prstGeom>
        </p:spPr>
      </p:pic>
      <p:pic>
        <p:nvPicPr>
          <p:cNvPr id="20" name="Graphic 19" descr="Cloud Computing">
            <a:extLst>
              <a:ext uri="{FF2B5EF4-FFF2-40B4-BE49-F238E27FC236}">
                <a16:creationId xmlns:a16="http://schemas.microsoft.com/office/drawing/2014/main" id="{6EB9A883-B5DC-437C-9802-766F730F4E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39031" y="2712914"/>
            <a:ext cx="914400" cy="914400"/>
          </a:xfrm>
          <a:prstGeom prst="rect">
            <a:avLst/>
          </a:prstGeom>
        </p:spPr>
      </p:pic>
      <p:sp>
        <p:nvSpPr>
          <p:cNvPr id="54" name="Shape 387">
            <a:extLst>
              <a:ext uri="{FF2B5EF4-FFF2-40B4-BE49-F238E27FC236}">
                <a16:creationId xmlns:a16="http://schemas.microsoft.com/office/drawing/2014/main" id="{4F2BECC2-1441-48D5-BED9-54F3768159E2}"/>
              </a:ext>
            </a:extLst>
          </p:cNvPr>
          <p:cNvSpPr/>
          <p:nvPr/>
        </p:nvSpPr>
        <p:spPr>
          <a:xfrm>
            <a:off x="10305662" y="3621690"/>
            <a:ext cx="1700787"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GitHub </a:t>
            </a:r>
          </a:p>
          <a:p>
            <a:pPr algn="ctr">
              <a:defRPr sz="2500" b="1"/>
            </a:pPr>
            <a:r>
              <a:rPr lang="en-US" sz="1758" dirty="0">
                <a:latin typeface="Arial" panose="020B0604020202020204" pitchFamily="34" charset="0"/>
                <a:cs typeface="Arial" panose="020B0604020202020204" pitchFamily="34" charset="0"/>
              </a:rPr>
              <a:t>data repository</a:t>
            </a:r>
            <a:endParaRPr sz="1758" dirty="0">
              <a:latin typeface="Arial" panose="020B0604020202020204" pitchFamily="34" charset="0"/>
              <a:cs typeface="Arial" panose="020B0604020202020204" pitchFamily="34" charset="0"/>
            </a:endParaRPr>
          </a:p>
        </p:txBody>
      </p:sp>
      <p:pic>
        <p:nvPicPr>
          <p:cNvPr id="55" name="Graphic 54" descr="Cloud Computing">
            <a:extLst>
              <a:ext uri="{FF2B5EF4-FFF2-40B4-BE49-F238E27FC236}">
                <a16:creationId xmlns:a16="http://schemas.microsoft.com/office/drawing/2014/main" id="{B09D093D-BC59-4FE5-A56D-FA8E961764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9867" y="2314093"/>
            <a:ext cx="914400" cy="914400"/>
          </a:xfrm>
          <a:prstGeom prst="rect">
            <a:avLst/>
          </a:prstGeom>
        </p:spPr>
      </p:pic>
      <p:sp>
        <p:nvSpPr>
          <p:cNvPr id="56" name="Shape 387">
            <a:extLst>
              <a:ext uri="{FF2B5EF4-FFF2-40B4-BE49-F238E27FC236}">
                <a16:creationId xmlns:a16="http://schemas.microsoft.com/office/drawing/2014/main" id="{C09CE149-8529-41C3-93B9-15AF4C83656D}"/>
              </a:ext>
            </a:extLst>
          </p:cNvPr>
          <p:cNvSpPr/>
          <p:nvPr/>
        </p:nvSpPr>
        <p:spPr>
          <a:xfrm>
            <a:off x="993336" y="3227601"/>
            <a:ext cx="1700787"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GitHub </a:t>
            </a:r>
          </a:p>
          <a:p>
            <a:pPr algn="ctr">
              <a:defRPr sz="2500" b="1"/>
            </a:pPr>
            <a:r>
              <a:rPr lang="en-US" sz="1758" dirty="0">
                <a:latin typeface="Arial" panose="020B0604020202020204" pitchFamily="34" charset="0"/>
                <a:cs typeface="Arial" panose="020B0604020202020204" pitchFamily="34" charset="0"/>
              </a:rPr>
              <a:t>data repository</a:t>
            </a:r>
            <a:endParaRPr sz="1758" dirty="0">
              <a:latin typeface="Arial" panose="020B0604020202020204" pitchFamily="34" charset="0"/>
              <a:cs typeface="Arial" panose="020B0604020202020204" pitchFamily="34" charset="0"/>
            </a:endParaRPr>
          </a:p>
        </p:txBody>
      </p:sp>
      <p:pic>
        <p:nvPicPr>
          <p:cNvPr id="64" name="Picture 63">
            <a:extLst>
              <a:ext uri="{FF2B5EF4-FFF2-40B4-BE49-F238E27FC236}">
                <a16:creationId xmlns:a16="http://schemas.microsoft.com/office/drawing/2014/main" id="{39A29E48-8AA6-49A9-8803-A47A5678F1BD}"/>
              </a:ext>
            </a:extLst>
          </p:cNvPr>
          <p:cNvPicPr>
            <a:picLocks noChangeAspect="1"/>
          </p:cNvPicPr>
          <p:nvPr/>
        </p:nvPicPr>
        <p:blipFill>
          <a:blip r:embed="rId10"/>
          <a:stretch>
            <a:fillRect/>
          </a:stretch>
        </p:blipFill>
        <p:spPr>
          <a:xfrm>
            <a:off x="224253" y="4911258"/>
            <a:ext cx="1342761" cy="1210229"/>
          </a:xfrm>
          <a:prstGeom prst="rect">
            <a:avLst/>
          </a:prstGeom>
        </p:spPr>
      </p:pic>
      <p:pic>
        <p:nvPicPr>
          <p:cNvPr id="76" name="Picture 75">
            <a:extLst>
              <a:ext uri="{FF2B5EF4-FFF2-40B4-BE49-F238E27FC236}">
                <a16:creationId xmlns:a16="http://schemas.microsoft.com/office/drawing/2014/main" id="{0F7F7B87-F86A-41A8-B278-0D91521CF9F5}"/>
              </a:ext>
            </a:extLst>
          </p:cNvPr>
          <p:cNvPicPr>
            <a:picLocks noChangeAspect="1"/>
          </p:cNvPicPr>
          <p:nvPr/>
        </p:nvPicPr>
        <p:blipFill>
          <a:blip r:embed="rId11"/>
          <a:stretch>
            <a:fillRect/>
          </a:stretch>
        </p:blipFill>
        <p:spPr>
          <a:xfrm>
            <a:off x="90515" y="914134"/>
            <a:ext cx="1427202" cy="1150969"/>
          </a:xfrm>
          <a:prstGeom prst="rect">
            <a:avLst/>
          </a:prstGeom>
        </p:spPr>
      </p:pic>
    </p:spTree>
    <p:extLst>
      <p:ext uri="{BB962C8B-B14F-4D97-AF65-F5344CB8AC3E}">
        <p14:creationId xmlns:p14="http://schemas.microsoft.com/office/powerpoint/2010/main" val="251857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P spid="13" grpId="0" animBg="1"/>
      <p:bldP spid="14" grpId="0" animBg="1"/>
      <p:bldP spid="17" grpId="0" animBg="1"/>
      <p:bldP spid="32" grpId="0" animBg="1"/>
      <p:bldP spid="34" grpId="0" animBg="1"/>
      <p:bldP spid="35" grpId="0" animBg="1"/>
      <p:bldP spid="38" grpId="0" animBg="1"/>
      <p:bldP spid="73" grpId="0" animBg="1"/>
      <p:bldP spid="80" grpId="0" animBg="1"/>
      <p:bldP spid="81" grpId="0" animBg="1"/>
      <p:bldP spid="82" grpId="0" animBg="1"/>
      <p:bldP spid="83" grpId="0" animBg="1"/>
      <p:bldP spid="54" grpId="0" animBg="1"/>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92023-8D05-44C6-BACB-EAAB7D4CA165}"/>
              </a:ext>
            </a:extLst>
          </p:cNvPr>
          <p:cNvPicPr>
            <a:picLocks noChangeAspect="1"/>
          </p:cNvPicPr>
          <p:nvPr/>
        </p:nvPicPr>
        <p:blipFill>
          <a:blip r:embed="rId2"/>
          <a:stretch>
            <a:fillRect/>
          </a:stretch>
        </p:blipFill>
        <p:spPr>
          <a:xfrm>
            <a:off x="124450" y="286239"/>
            <a:ext cx="11943099" cy="6285521"/>
          </a:xfrm>
          <a:prstGeom prst="rect">
            <a:avLst/>
          </a:prstGeom>
        </p:spPr>
      </p:pic>
    </p:spTree>
    <p:extLst>
      <p:ext uri="{BB962C8B-B14F-4D97-AF65-F5344CB8AC3E}">
        <p14:creationId xmlns:p14="http://schemas.microsoft.com/office/powerpoint/2010/main" val="1957611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ell Tower">
            <a:extLst>
              <a:ext uri="{FF2B5EF4-FFF2-40B4-BE49-F238E27FC236}">
                <a16:creationId xmlns:a16="http://schemas.microsoft.com/office/drawing/2014/main" id="{3FBA42AB-9E9A-40B2-8D2E-688158C94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952" y="3392115"/>
            <a:ext cx="914400" cy="914400"/>
          </a:xfrm>
          <a:prstGeom prst="rect">
            <a:avLst/>
          </a:prstGeom>
        </p:spPr>
      </p:pic>
      <p:pic>
        <p:nvPicPr>
          <p:cNvPr id="4" name="Graphic 3" descr="Thermometer">
            <a:extLst>
              <a:ext uri="{FF2B5EF4-FFF2-40B4-BE49-F238E27FC236}">
                <a16:creationId xmlns:a16="http://schemas.microsoft.com/office/drawing/2014/main" id="{AD6966BA-C5FB-4BD0-A24C-D8C473A85D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158" y="2181677"/>
            <a:ext cx="914400" cy="914400"/>
          </a:xfrm>
          <a:prstGeom prst="rect">
            <a:avLst/>
          </a:prstGeom>
        </p:spPr>
      </p:pic>
      <p:pic>
        <p:nvPicPr>
          <p:cNvPr id="5" name="Graphic 4" descr="Rain">
            <a:extLst>
              <a:ext uri="{FF2B5EF4-FFF2-40B4-BE49-F238E27FC236}">
                <a16:creationId xmlns:a16="http://schemas.microsoft.com/office/drawing/2014/main" id="{13EAC845-EDD5-4965-B9D9-2B831F857A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1152" y="1394368"/>
            <a:ext cx="1070811" cy="1070811"/>
          </a:xfrm>
          <a:prstGeom prst="rect">
            <a:avLst/>
          </a:prstGeom>
        </p:spPr>
      </p:pic>
      <p:pic>
        <p:nvPicPr>
          <p:cNvPr id="9" name="Graphic 8" descr="Snowflake">
            <a:extLst>
              <a:ext uri="{FF2B5EF4-FFF2-40B4-BE49-F238E27FC236}">
                <a16:creationId xmlns:a16="http://schemas.microsoft.com/office/drawing/2014/main" id="{192367DE-E45A-4AEA-AEC4-2FD8C661E9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5188" y="5171209"/>
            <a:ext cx="914400" cy="914400"/>
          </a:xfrm>
          <a:prstGeom prst="rect">
            <a:avLst/>
          </a:prstGeom>
        </p:spPr>
      </p:pic>
      <p:sp>
        <p:nvSpPr>
          <p:cNvPr id="17" name="Freeform: Shape 16">
            <a:extLst>
              <a:ext uri="{FF2B5EF4-FFF2-40B4-BE49-F238E27FC236}">
                <a16:creationId xmlns:a16="http://schemas.microsoft.com/office/drawing/2014/main" id="{5329C634-21AE-41E4-8F65-24380A8064BB}"/>
              </a:ext>
            </a:extLst>
          </p:cNvPr>
          <p:cNvSpPr/>
          <p:nvPr/>
        </p:nvSpPr>
        <p:spPr>
          <a:xfrm>
            <a:off x="957943" y="631226"/>
            <a:ext cx="783771" cy="87231"/>
          </a:xfrm>
          <a:custGeom>
            <a:avLst/>
            <a:gdLst>
              <a:gd name="connsiteX0" fmla="*/ 0 w 783771"/>
              <a:gd name="connsiteY0" fmla="*/ 87231 h 87231"/>
              <a:gd name="connsiteX1" fmla="*/ 250371 w 783771"/>
              <a:gd name="connsiteY1" fmla="*/ 145 h 87231"/>
              <a:gd name="connsiteX2" fmla="*/ 468086 w 783771"/>
              <a:gd name="connsiteY2" fmla="*/ 65460 h 87231"/>
              <a:gd name="connsiteX3" fmla="*/ 783771 w 783771"/>
              <a:gd name="connsiteY3" fmla="*/ 21917 h 87231"/>
            </a:gdLst>
            <a:ahLst/>
            <a:cxnLst>
              <a:cxn ang="0">
                <a:pos x="connsiteX0" y="connsiteY0"/>
              </a:cxn>
              <a:cxn ang="0">
                <a:pos x="connsiteX1" y="connsiteY1"/>
              </a:cxn>
              <a:cxn ang="0">
                <a:pos x="connsiteX2" y="connsiteY2"/>
              </a:cxn>
              <a:cxn ang="0">
                <a:pos x="connsiteX3" y="connsiteY3"/>
              </a:cxn>
            </a:cxnLst>
            <a:rect l="l" t="t" r="r" b="b"/>
            <a:pathLst>
              <a:path w="783771" h="87231">
                <a:moveTo>
                  <a:pt x="0" y="87231"/>
                </a:moveTo>
                <a:cubicBezTo>
                  <a:pt x="86178" y="45502"/>
                  <a:pt x="172357" y="3773"/>
                  <a:pt x="250371" y="145"/>
                </a:cubicBezTo>
                <a:cubicBezTo>
                  <a:pt x="328385" y="-3483"/>
                  <a:pt x="379186" y="61831"/>
                  <a:pt x="468086" y="65460"/>
                </a:cubicBezTo>
                <a:cubicBezTo>
                  <a:pt x="556986" y="69089"/>
                  <a:pt x="670378" y="45503"/>
                  <a:pt x="783771" y="219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25B4355-9710-46BE-BD10-BBD99AD26AE2}"/>
              </a:ext>
            </a:extLst>
          </p:cNvPr>
          <p:cNvSpPr/>
          <p:nvPr/>
        </p:nvSpPr>
        <p:spPr>
          <a:xfrm>
            <a:off x="4114800" y="673768"/>
            <a:ext cx="1124836" cy="313578"/>
          </a:xfrm>
          <a:custGeom>
            <a:avLst/>
            <a:gdLst>
              <a:gd name="connsiteX0" fmla="*/ 0 w 1124836"/>
              <a:gd name="connsiteY0" fmla="*/ 276727 h 313578"/>
              <a:gd name="connsiteX1" fmla="*/ 324853 w 1124836"/>
              <a:gd name="connsiteY1" fmla="*/ 96253 h 313578"/>
              <a:gd name="connsiteX2" fmla="*/ 613611 w 1124836"/>
              <a:gd name="connsiteY2" fmla="*/ 288758 h 313578"/>
              <a:gd name="connsiteX3" fmla="*/ 1022684 w 1124836"/>
              <a:gd name="connsiteY3" fmla="*/ 288758 h 313578"/>
              <a:gd name="connsiteX4" fmla="*/ 1106905 w 1124836"/>
              <a:gd name="connsiteY4" fmla="*/ 84221 h 313578"/>
              <a:gd name="connsiteX5" fmla="*/ 745958 w 1124836"/>
              <a:gd name="connsiteY5" fmla="*/ 0 h 31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836" h="313578">
                <a:moveTo>
                  <a:pt x="0" y="276727"/>
                </a:moveTo>
                <a:cubicBezTo>
                  <a:pt x="111292" y="185487"/>
                  <a:pt x="222585" y="94248"/>
                  <a:pt x="324853" y="96253"/>
                </a:cubicBezTo>
                <a:cubicBezTo>
                  <a:pt x="427121" y="98258"/>
                  <a:pt x="497306" y="256674"/>
                  <a:pt x="613611" y="288758"/>
                </a:cubicBezTo>
                <a:cubicBezTo>
                  <a:pt x="729916" y="320842"/>
                  <a:pt x="940468" y="322847"/>
                  <a:pt x="1022684" y="288758"/>
                </a:cubicBezTo>
                <a:cubicBezTo>
                  <a:pt x="1104900" y="254669"/>
                  <a:pt x="1153026" y="132347"/>
                  <a:pt x="1106905" y="84221"/>
                </a:cubicBezTo>
                <a:cubicBezTo>
                  <a:pt x="1060784" y="36095"/>
                  <a:pt x="903371" y="18047"/>
                  <a:pt x="74595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1A9921C-9F3E-4989-BC3C-968831EEBCEC}"/>
              </a:ext>
            </a:extLst>
          </p:cNvPr>
          <p:cNvGrpSpPr/>
          <p:nvPr/>
        </p:nvGrpSpPr>
        <p:grpSpPr>
          <a:xfrm>
            <a:off x="3450672" y="1831474"/>
            <a:ext cx="3299712" cy="1315403"/>
            <a:chOff x="3450672" y="1780674"/>
            <a:chExt cx="3299712" cy="1315403"/>
          </a:xfrm>
        </p:grpSpPr>
        <p:sp>
          <p:nvSpPr>
            <p:cNvPr id="34" name="Arc 33">
              <a:extLst>
                <a:ext uri="{FF2B5EF4-FFF2-40B4-BE49-F238E27FC236}">
                  <a16:creationId xmlns:a16="http://schemas.microsoft.com/office/drawing/2014/main" id="{8F167C20-CA7C-42F2-8CEA-308A6328768F}"/>
                </a:ext>
              </a:extLst>
            </p:cNvPr>
            <p:cNvSpPr/>
            <p:nvPr/>
          </p:nvSpPr>
          <p:spPr>
            <a:xfrm>
              <a:off x="5475187" y="1780674"/>
              <a:ext cx="1275197" cy="1315403"/>
            </a:xfrm>
            <a:prstGeom prst="arc">
              <a:avLst>
                <a:gd name="adj1" fmla="val 12125097"/>
                <a:gd name="adj2" fmla="val 5224736"/>
              </a:avLst>
            </a:prstGeom>
            <a:ln w="698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99C6734B-2325-4F6E-91A5-9EB9F19765C9}"/>
                </a:ext>
              </a:extLst>
            </p:cNvPr>
            <p:cNvCxnSpPr>
              <a:stCxn id="34" idx="2"/>
            </p:cNvCxnSpPr>
            <p:nvPr/>
          </p:nvCxnSpPr>
          <p:spPr>
            <a:xfrm flipH="1">
              <a:off x="3450672" y="3095168"/>
              <a:ext cx="2695627" cy="90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6C4EF10-0133-4472-9149-37659928815D}"/>
              </a:ext>
            </a:extLst>
          </p:cNvPr>
          <p:cNvGrpSpPr/>
          <p:nvPr/>
        </p:nvGrpSpPr>
        <p:grpSpPr>
          <a:xfrm>
            <a:off x="2437650" y="1975099"/>
            <a:ext cx="2936940" cy="976444"/>
            <a:chOff x="3450672" y="1780674"/>
            <a:chExt cx="3299712" cy="1315403"/>
          </a:xfrm>
        </p:grpSpPr>
        <p:sp>
          <p:nvSpPr>
            <p:cNvPr id="42" name="Arc 41">
              <a:extLst>
                <a:ext uri="{FF2B5EF4-FFF2-40B4-BE49-F238E27FC236}">
                  <a16:creationId xmlns:a16="http://schemas.microsoft.com/office/drawing/2014/main" id="{512D2B20-30AC-4B7C-8C7B-58CDA25D8B0F}"/>
                </a:ext>
              </a:extLst>
            </p:cNvPr>
            <p:cNvSpPr/>
            <p:nvPr/>
          </p:nvSpPr>
          <p:spPr>
            <a:xfrm>
              <a:off x="5475187" y="1780674"/>
              <a:ext cx="1275197" cy="1315403"/>
            </a:xfrm>
            <a:prstGeom prst="arc">
              <a:avLst>
                <a:gd name="adj1" fmla="val 12125097"/>
                <a:gd name="adj2" fmla="val 5224736"/>
              </a:avLst>
            </a:prstGeom>
            <a:ln w="698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CFAC5D7-02A9-43DC-93BC-C3407CEC32C0}"/>
                </a:ext>
              </a:extLst>
            </p:cNvPr>
            <p:cNvCxnSpPr>
              <a:stCxn id="42" idx="2"/>
            </p:cNvCxnSpPr>
            <p:nvPr/>
          </p:nvCxnSpPr>
          <p:spPr>
            <a:xfrm flipH="1">
              <a:off x="3450672" y="3095168"/>
              <a:ext cx="2695627" cy="90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0D62F3A2-6C98-4501-A530-02D8824CAFEC}"/>
              </a:ext>
            </a:extLst>
          </p:cNvPr>
          <p:cNvGrpSpPr/>
          <p:nvPr/>
        </p:nvGrpSpPr>
        <p:grpSpPr>
          <a:xfrm>
            <a:off x="4145413" y="3335489"/>
            <a:ext cx="3335214" cy="1315403"/>
            <a:chOff x="3691972" y="3243220"/>
            <a:chExt cx="3335214" cy="1315403"/>
          </a:xfrm>
        </p:grpSpPr>
        <p:sp>
          <p:nvSpPr>
            <p:cNvPr id="48" name="Arc 47">
              <a:extLst>
                <a:ext uri="{FF2B5EF4-FFF2-40B4-BE49-F238E27FC236}">
                  <a16:creationId xmlns:a16="http://schemas.microsoft.com/office/drawing/2014/main" id="{870435B0-F3DE-4DC4-8FD8-350C02C2DE03}"/>
                </a:ext>
              </a:extLst>
            </p:cNvPr>
            <p:cNvSpPr/>
            <p:nvPr/>
          </p:nvSpPr>
          <p:spPr>
            <a:xfrm>
              <a:off x="5751989" y="3243220"/>
              <a:ext cx="1275197" cy="1315403"/>
            </a:xfrm>
            <a:prstGeom prst="arc">
              <a:avLst>
                <a:gd name="adj1" fmla="val 15987088"/>
                <a:gd name="adj2" fmla="val 9549294"/>
              </a:avLst>
            </a:prstGeom>
            <a:ln w="698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3E8104CB-B88E-459B-B533-E96B32EE6660}"/>
                </a:ext>
              </a:extLst>
            </p:cNvPr>
            <p:cNvCxnSpPr/>
            <p:nvPr/>
          </p:nvCxnSpPr>
          <p:spPr>
            <a:xfrm flipH="1">
              <a:off x="3691972" y="3244393"/>
              <a:ext cx="2695627" cy="90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0B30092-FD5A-4D15-B44E-380905EE40D3}"/>
              </a:ext>
            </a:extLst>
          </p:cNvPr>
          <p:cNvGrpSpPr/>
          <p:nvPr/>
        </p:nvGrpSpPr>
        <p:grpSpPr>
          <a:xfrm>
            <a:off x="3432858" y="3543300"/>
            <a:ext cx="2494462" cy="995780"/>
            <a:chOff x="3783552" y="3242488"/>
            <a:chExt cx="3243634" cy="1316135"/>
          </a:xfrm>
        </p:grpSpPr>
        <p:sp>
          <p:nvSpPr>
            <p:cNvPr id="53" name="Arc 52">
              <a:extLst>
                <a:ext uri="{FF2B5EF4-FFF2-40B4-BE49-F238E27FC236}">
                  <a16:creationId xmlns:a16="http://schemas.microsoft.com/office/drawing/2014/main" id="{1C4B58FC-734A-4C60-980D-307C4C7AED13}"/>
                </a:ext>
              </a:extLst>
            </p:cNvPr>
            <p:cNvSpPr/>
            <p:nvPr/>
          </p:nvSpPr>
          <p:spPr>
            <a:xfrm>
              <a:off x="5751989" y="3243220"/>
              <a:ext cx="1275197" cy="1315403"/>
            </a:xfrm>
            <a:prstGeom prst="arc">
              <a:avLst>
                <a:gd name="adj1" fmla="val 15931744"/>
                <a:gd name="adj2" fmla="val 9549294"/>
              </a:avLst>
            </a:prstGeom>
            <a:ln w="698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B654B93C-5E52-4F23-82B0-9FED0B133B47}"/>
                </a:ext>
              </a:extLst>
            </p:cNvPr>
            <p:cNvCxnSpPr/>
            <p:nvPr/>
          </p:nvCxnSpPr>
          <p:spPr>
            <a:xfrm flipH="1">
              <a:off x="3783552" y="3242488"/>
              <a:ext cx="2695627" cy="90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5" name="Picture 54">
            <a:extLst>
              <a:ext uri="{FF2B5EF4-FFF2-40B4-BE49-F238E27FC236}">
                <a16:creationId xmlns:a16="http://schemas.microsoft.com/office/drawing/2014/main" id="{2EB54EB8-D523-45FE-9D6A-6E6B41CFC044}"/>
              </a:ext>
            </a:extLst>
          </p:cNvPr>
          <p:cNvPicPr>
            <a:picLocks noChangeAspect="1"/>
          </p:cNvPicPr>
          <p:nvPr/>
        </p:nvPicPr>
        <p:blipFill>
          <a:blip r:embed="rId10"/>
          <a:stretch>
            <a:fillRect/>
          </a:stretch>
        </p:blipFill>
        <p:spPr>
          <a:xfrm>
            <a:off x="7121277" y="2999765"/>
            <a:ext cx="5090601" cy="2786113"/>
          </a:xfrm>
          <a:prstGeom prst="rect">
            <a:avLst/>
          </a:prstGeom>
        </p:spPr>
      </p:pic>
    </p:spTree>
    <p:extLst>
      <p:ext uri="{BB962C8B-B14F-4D97-AF65-F5344CB8AC3E}">
        <p14:creationId xmlns:p14="http://schemas.microsoft.com/office/powerpoint/2010/main" val="161361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Thermometer">
            <a:extLst>
              <a:ext uri="{FF2B5EF4-FFF2-40B4-BE49-F238E27FC236}">
                <a16:creationId xmlns:a16="http://schemas.microsoft.com/office/drawing/2014/main" id="{00E8D229-7535-4368-96EA-94B962F9A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1314" y="1613589"/>
            <a:ext cx="914400" cy="914400"/>
          </a:xfrm>
          <a:prstGeom prst="rect">
            <a:avLst/>
          </a:prstGeom>
        </p:spPr>
      </p:pic>
      <p:pic>
        <p:nvPicPr>
          <p:cNvPr id="17" name="Graphic 16" descr="Rain">
            <a:extLst>
              <a:ext uri="{FF2B5EF4-FFF2-40B4-BE49-F238E27FC236}">
                <a16:creationId xmlns:a16="http://schemas.microsoft.com/office/drawing/2014/main" id="{BE856F09-BE11-4CBB-91E4-E6B10291A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8514" y="853765"/>
            <a:ext cx="1070811" cy="1070811"/>
          </a:xfrm>
          <a:prstGeom prst="rect">
            <a:avLst/>
          </a:prstGeom>
        </p:spPr>
      </p:pic>
      <p:pic>
        <p:nvPicPr>
          <p:cNvPr id="22" name="Picture 21">
            <a:extLst>
              <a:ext uri="{FF2B5EF4-FFF2-40B4-BE49-F238E27FC236}">
                <a16:creationId xmlns:a16="http://schemas.microsoft.com/office/drawing/2014/main" id="{02F72BE3-4E14-4803-BC68-648B607414F7}"/>
              </a:ext>
            </a:extLst>
          </p:cNvPr>
          <p:cNvPicPr>
            <a:picLocks noChangeAspect="1"/>
          </p:cNvPicPr>
          <p:nvPr/>
        </p:nvPicPr>
        <p:blipFill>
          <a:blip r:embed="rId6"/>
          <a:stretch>
            <a:fillRect/>
          </a:stretch>
        </p:blipFill>
        <p:spPr>
          <a:xfrm>
            <a:off x="5385714" y="1726744"/>
            <a:ext cx="1162004" cy="659254"/>
          </a:xfrm>
          <a:prstGeom prst="rect">
            <a:avLst/>
          </a:prstGeom>
        </p:spPr>
      </p:pic>
      <p:pic>
        <p:nvPicPr>
          <p:cNvPr id="23" name="Picture 22">
            <a:extLst>
              <a:ext uri="{FF2B5EF4-FFF2-40B4-BE49-F238E27FC236}">
                <a16:creationId xmlns:a16="http://schemas.microsoft.com/office/drawing/2014/main" id="{59E96FAE-7B40-4B04-B7CA-13DF1CBD4B0C}"/>
              </a:ext>
            </a:extLst>
          </p:cNvPr>
          <p:cNvPicPr>
            <a:picLocks noChangeAspect="1"/>
          </p:cNvPicPr>
          <p:nvPr/>
        </p:nvPicPr>
        <p:blipFill>
          <a:blip r:embed="rId7"/>
          <a:stretch>
            <a:fillRect/>
          </a:stretch>
        </p:blipFill>
        <p:spPr>
          <a:xfrm>
            <a:off x="1754907" y="3706993"/>
            <a:ext cx="2414225" cy="2054530"/>
          </a:xfrm>
          <a:prstGeom prst="rect">
            <a:avLst/>
          </a:prstGeom>
        </p:spPr>
      </p:pic>
      <p:pic>
        <p:nvPicPr>
          <p:cNvPr id="24" name="Picture 23" descr="A close up of a logo&#10;&#10;Description automatically generated">
            <a:extLst>
              <a:ext uri="{FF2B5EF4-FFF2-40B4-BE49-F238E27FC236}">
                <a16:creationId xmlns:a16="http://schemas.microsoft.com/office/drawing/2014/main" id="{E92C97AE-10EC-4A8F-B07F-4F3847505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663" y="624075"/>
            <a:ext cx="1365351" cy="1365351"/>
          </a:xfrm>
          <a:prstGeom prst="rect">
            <a:avLst/>
          </a:prstGeom>
        </p:spPr>
      </p:pic>
      <p:pic>
        <p:nvPicPr>
          <p:cNvPr id="25" name="Picture 24">
            <a:extLst>
              <a:ext uri="{FF2B5EF4-FFF2-40B4-BE49-F238E27FC236}">
                <a16:creationId xmlns:a16="http://schemas.microsoft.com/office/drawing/2014/main" id="{4474C6BD-797E-4441-9965-95E26BC3EB89}"/>
              </a:ext>
            </a:extLst>
          </p:cNvPr>
          <p:cNvPicPr>
            <a:picLocks noChangeAspect="1"/>
          </p:cNvPicPr>
          <p:nvPr/>
        </p:nvPicPr>
        <p:blipFill>
          <a:blip r:embed="rId9"/>
          <a:stretch>
            <a:fillRect/>
          </a:stretch>
        </p:blipFill>
        <p:spPr>
          <a:xfrm>
            <a:off x="5056542" y="2590727"/>
            <a:ext cx="2078916" cy="1676545"/>
          </a:xfrm>
          <a:prstGeom prst="rect">
            <a:avLst/>
          </a:prstGeom>
        </p:spPr>
      </p:pic>
    </p:spTree>
    <p:extLst>
      <p:ext uri="{BB962C8B-B14F-4D97-AF65-F5344CB8AC3E}">
        <p14:creationId xmlns:p14="http://schemas.microsoft.com/office/powerpoint/2010/main" val="28094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A80F88-277E-4F7D-9B23-E4120D084473}"/>
              </a:ext>
            </a:extLst>
          </p:cNvPr>
          <p:cNvSpPr/>
          <p:nvPr/>
        </p:nvSpPr>
        <p:spPr>
          <a:xfrm>
            <a:off x="2677158" y="2088337"/>
            <a:ext cx="152400" cy="1856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BF6C08A-2257-445A-912F-7BAE7AFDC660}"/>
              </a:ext>
            </a:extLst>
          </p:cNvPr>
          <p:cNvSpPr/>
          <p:nvPr/>
        </p:nvSpPr>
        <p:spPr>
          <a:xfrm>
            <a:off x="2122714" y="3122482"/>
            <a:ext cx="1284514" cy="36094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Lighthouse scene">
            <a:extLst>
              <a:ext uri="{FF2B5EF4-FFF2-40B4-BE49-F238E27FC236}">
                <a16:creationId xmlns:a16="http://schemas.microsoft.com/office/drawing/2014/main" id="{EF5EC955-8DDD-491D-93F4-7A1231C26C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0256"/>
          <a:stretch/>
        </p:blipFill>
        <p:spPr>
          <a:xfrm>
            <a:off x="1587486" y="3243937"/>
            <a:ext cx="2346158" cy="697832"/>
          </a:xfrm>
          <a:prstGeom prst="rect">
            <a:avLst/>
          </a:prstGeom>
        </p:spPr>
      </p:pic>
      <p:sp>
        <p:nvSpPr>
          <p:cNvPr id="7" name="Trapezoid 6">
            <a:extLst>
              <a:ext uri="{FF2B5EF4-FFF2-40B4-BE49-F238E27FC236}">
                <a16:creationId xmlns:a16="http://schemas.microsoft.com/office/drawing/2014/main" id="{072D6772-6B00-41E3-9E57-34DD631FC247}"/>
              </a:ext>
            </a:extLst>
          </p:cNvPr>
          <p:cNvSpPr/>
          <p:nvPr/>
        </p:nvSpPr>
        <p:spPr>
          <a:xfrm>
            <a:off x="2231570" y="2209800"/>
            <a:ext cx="1024293" cy="858252"/>
          </a:xfrm>
          <a:prstGeom prst="trapezoid">
            <a:avLst>
              <a:gd name="adj" fmla="val 3895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88388F-452D-4B1C-83DD-E1B1DC3D606B}"/>
              </a:ext>
            </a:extLst>
          </p:cNvPr>
          <p:cNvSpPr/>
          <p:nvPr/>
        </p:nvSpPr>
        <p:spPr>
          <a:xfrm>
            <a:off x="2569027" y="1827081"/>
            <a:ext cx="374829" cy="300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4BEB16-6CCF-41E7-BD1E-5DD840C9F279}"/>
              </a:ext>
            </a:extLst>
          </p:cNvPr>
          <p:cNvPicPr>
            <a:picLocks noChangeAspect="1"/>
          </p:cNvPicPr>
          <p:nvPr/>
        </p:nvPicPr>
        <p:blipFill>
          <a:blip r:embed="rId4"/>
          <a:stretch>
            <a:fillRect/>
          </a:stretch>
        </p:blipFill>
        <p:spPr>
          <a:xfrm>
            <a:off x="4925466" y="2398686"/>
            <a:ext cx="2341067" cy="2060627"/>
          </a:xfrm>
          <a:prstGeom prst="rect">
            <a:avLst/>
          </a:prstGeom>
        </p:spPr>
      </p:pic>
      <p:pic>
        <p:nvPicPr>
          <p:cNvPr id="14" name="Picture 13">
            <a:extLst>
              <a:ext uri="{FF2B5EF4-FFF2-40B4-BE49-F238E27FC236}">
                <a16:creationId xmlns:a16="http://schemas.microsoft.com/office/drawing/2014/main" id="{A0D8DED7-B8AC-4421-8153-E43215D7DAB8}"/>
              </a:ext>
            </a:extLst>
          </p:cNvPr>
          <p:cNvPicPr>
            <a:picLocks noChangeAspect="1"/>
          </p:cNvPicPr>
          <p:nvPr/>
        </p:nvPicPr>
        <p:blipFill>
          <a:blip r:embed="rId5"/>
          <a:stretch>
            <a:fillRect/>
          </a:stretch>
        </p:blipFill>
        <p:spPr>
          <a:xfrm>
            <a:off x="7382589" y="1216221"/>
            <a:ext cx="2347163" cy="2115495"/>
          </a:xfrm>
          <a:prstGeom prst="rect">
            <a:avLst/>
          </a:prstGeom>
        </p:spPr>
      </p:pic>
    </p:spTree>
    <p:extLst>
      <p:ext uri="{BB962C8B-B14F-4D97-AF65-F5344CB8AC3E}">
        <p14:creationId xmlns:p14="http://schemas.microsoft.com/office/powerpoint/2010/main" val="167738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9828836-A247-4DB9-BE51-A54B1602B334}"/>
              </a:ext>
            </a:extLst>
          </p:cNvPr>
          <p:cNvSpPr/>
          <p:nvPr/>
        </p:nvSpPr>
        <p:spPr>
          <a:xfrm>
            <a:off x="0" y="215757"/>
            <a:ext cx="12192000" cy="66422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hape 354">
            <a:extLst>
              <a:ext uri="{FF2B5EF4-FFF2-40B4-BE49-F238E27FC236}">
                <a16:creationId xmlns:a16="http://schemas.microsoft.com/office/drawing/2014/main" id="{CE2E2FC7-B774-419A-BF63-3818F5DFB85E}"/>
              </a:ext>
            </a:extLst>
          </p:cNvPr>
          <p:cNvSpPr/>
          <p:nvPr/>
        </p:nvSpPr>
        <p:spPr>
          <a:xfrm>
            <a:off x="1489763" y="661978"/>
            <a:ext cx="2016770" cy="88370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500" b="1"/>
            </a:lvl1pPr>
          </a:lstStyle>
          <a:p>
            <a:pPr algn="ctr"/>
            <a:r>
              <a:rPr lang="en-US" sz="1758" dirty="0">
                <a:latin typeface="Arial" panose="020B0604020202020204" pitchFamily="34" charset="0"/>
                <a:cs typeface="Arial" panose="020B0604020202020204" pitchFamily="34" charset="0"/>
              </a:rPr>
              <a:t>Meteorological and inflow data </a:t>
            </a:r>
          </a:p>
          <a:p>
            <a:pPr algn="ctr"/>
            <a:r>
              <a:rPr lang="en-US" sz="1758" dirty="0">
                <a:latin typeface="Arial" panose="020B0604020202020204" pitchFamily="34" charset="0"/>
                <a:cs typeface="Arial" panose="020B0604020202020204" pitchFamily="34" charset="0"/>
              </a:rPr>
              <a:t>as model d</a:t>
            </a:r>
            <a:r>
              <a:rPr sz="1758" dirty="0">
                <a:latin typeface="Arial" panose="020B0604020202020204" pitchFamily="34" charset="0"/>
                <a:cs typeface="Arial" panose="020B0604020202020204" pitchFamily="34" charset="0"/>
              </a:rPr>
              <a:t>river</a:t>
            </a:r>
            <a:r>
              <a:rPr lang="en-US" sz="1758" dirty="0">
                <a:latin typeface="Arial" panose="020B0604020202020204" pitchFamily="34" charset="0"/>
                <a:cs typeface="Arial" panose="020B0604020202020204" pitchFamily="34" charset="0"/>
              </a:rPr>
              <a:t>s</a:t>
            </a:r>
            <a:r>
              <a:rPr sz="1758" dirty="0">
                <a:latin typeface="Arial" panose="020B0604020202020204" pitchFamily="34" charset="0"/>
                <a:cs typeface="Arial" panose="020B0604020202020204" pitchFamily="34" charset="0"/>
              </a:rPr>
              <a:t> </a:t>
            </a:r>
          </a:p>
        </p:txBody>
      </p:sp>
      <p:sp>
        <p:nvSpPr>
          <p:cNvPr id="3" name="Shape 355">
            <a:extLst>
              <a:ext uri="{FF2B5EF4-FFF2-40B4-BE49-F238E27FC236}">
                <a16:creationId xmlns:a16="http://schemas.microsoft.com/office/drawing/2014/main" id="{71D3E79F-C71E-45CF-9469-EA20B4CBE5CD}"/>
              </a:ext>
            </a:extLst>
          </p:cNvPr>
          <p:cNvSpPr/>
          <p:nvPr/>
        </p:nvSpPr>
        <p:spPr>
          <a:xfrm>
            <a:off x="98797" y="5797668"/>
            <a:ext cx="1636666"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Observational </a:t>
            </a:r>
          </a:p>
          <a:p>
            <a:pPr algn="ctr">
              <a:defRPr sz="2500" b="1"/>
            </a:pPr>
            <a:r>
              <a:rPr sz="1758" dirty="0">
                <a:latin typeface="Arial" panose="020B0604020202020204" pitchFamily="34" charset="0"/>
                <a:cs typeface="Arial" panose="020B0604020202020204" pitchFamily="34" charset="0"/>
              </a:rPr>
              <a:t>data</a:t>
            </a:r>
          </a:p>
        </p:txBody>
      </p:sp>
      <p:sp>
        <p:nvSpPr>
          <p:cNvPr id="4" name="Shape 390">
            <a:extLst>
              <a:ext uri="{FF2B5EF4-FFF2-40B4-BE49-F238E27FC236}">
                <a16:creationId xmlns:a16="http://schemas.microsoft.com/office/drawing/2014/main" id="{7A006665-1BEE-494C-8E7B-DC8D8D0D2B8A}"/>
              </a:ext>
            </a:extLst>
          </p:cNvPr>
          <p:cNvSpPr/>
          <p:nvPr/>
        </p:nvSpPr>
        <p:spPr>
          <a:xfrm rot="21052984">
            <a:off x="2398977" y="1449899"/>
            <a:ext cx="2009862" cy="613181"/>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5" name="Shape 391">
            <a:extLst>
              <a:ext uri="{FF2B5EF4-FFF2-40B4-BE49-F238E27FC236}">
                <a16:creationId xmlns:a16="http://schemas.microsoft.com/office/drawing/2014/main" id="{9AEE4D01-0E58-4CCF-9C6A-E6A128657C58}"/>
              </a:ext>
            </a:extLst>
          </p:cNvPr>
          <p:cNvSpPr/>
          <p:nvPr/>
        </p:nvSpPr>
        <p:spPr>
          <a:xfrm>
            <a:off x="2236412" y="3518470"/>
            <a:ext cx="1595971" cy="1564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46" y="9388"/>
                  <a:pt x="12846" y="16588"/>
                  <a:pt x="21600" y="21600"/>
                </a:cubicBezTo>
              </a:path>
            </a:pathLst>
          </a:custGeom>
          <a:ln w="76200">
            <a:solidFill>
              <a:srgbClr val="000000"/>
            </a:solidFill>
            <a:miter lim="400000"/>
            <a:tailEnd type="stealth"/>
          </a:ln>
        </p:spPr>
        <p:txBody>
          <a:bodyPr/>
          <a:lstStyle/>
          <a:p>
            <a:endParaRPr sz="1266"/>
          </a:p>
        </p:txBody>
      </p:sp>
      <p:sp>
        <p:nvSpPr>
          <p:cNvPr id="6" name="Shape 359">
            <a:extLst>
              <a:ext uri="{FF2B5EF4-FFF2-40B4-BE49-F238E27FC236}">
                <a16:creationId xmlns:a16="http://schemas.microsoft.com/office/drawing/2014/main" id="{61691266-20E9-43DC-9B03-A6F8F04E0E13}"/>
              </a:ext>
            </a:extLst>
          </p:cNvPr>
          <p:cNvSpPr/>
          <p:nvPr/>
        </p:nvSpPr>
        <p:spPr>
          <a:xfrm>
            <a:off x="4134009" y="2810521"/>
            <a:ext cx="1487588"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sz="1758" dirty="0">
                <a:latin typeface="Arial" panose="020B0604020202020204" pitchFamily="34" charset="0"/>
                <a:cs typeface="Arial" panose="020B0604020202020204" pitchFamily="34" charset="0"/>
              </a:rPr>
              <a:t>Model output</a:t>
            </a:r>
          </a:p>
        </p:txBody>
      </p:sp>
      <p:sp>
        <p:nvSpPr>
          <p:cNvPr id="7" name="Shape 360">
            <a:extLst>
              <a:ext uri="{FF2B5EF4-FFF2-40B4-BE49-F238E27FC236}">
                <a16:creationId xmlns:a16="http://schemas.microsoft.com/office/drawing/2014/main" id="{CB2159EC-CAB5-461E-A0C1-29FD5758AD07}"/>
              </a:ext>
            </a:extLst>
          </p:cNvPr>
          <p:cNvSpPr/>
          <p:nvPr/>
        </p:nvSpPr>
        <p:spPr>
          <a:xfrm>
            <a:off x="4870127" y="2140770"/>
            <a:ext cx="1" cy="724619"/>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8" name="Shape 361">
            <a:extLst>
              <a:ext uri="{FF2B5EF4-FFF2-40B4-BE49-F238E27FC236}">
                <a16:creationId xmlns:a16="http://schemas.microsoft.com/office/drawing/2014/main" id="{CD148866-90D4-4EF2-86D7-FB316F194430}"/>
              </a:ext>
            </a:extLst>
          </p:cNvPr>
          <p:cNvSpPr/>
          <p:nvPr/>
        </p:nvSpPr>
        <p:spPr>
          <a:xfrm>
            <a:off x="4866761" y="3203938"/>
            <a:ext cx="1" cy="85478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9" name="Shape 362">
            <a:extLst>
              <a:ext uri="{FF2B5EF4-FFF2-40B4-BE49-F238E27FC236}">
                <a16:creationId xmlns:a16="http://schemas.microsoft.com/office/drawing/2014/main" id="{04AA7179-0B52-456D-BA34-6D0A47AC48E6}"/>
              </a:ext>
            </a:extLst>
          </p:cNvPr>
          <p:cNvSpPr/>
          <p:nvPr/>
        </p:nvSpPr>
        <p:spPr>
          <a:xfrm>
            <a:off x="3539461" y="4086387"/>
            <a:ext cx="2676684" cy="61318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2500" b="1"/>
            </a:lvl1pPr>
          </a:lstStyle>
          <a:p>
            <a:pPr algn="ctr"/>
            <a:r>
              <a:rPr lang="en-US" sz="1758" dirty="0">
                <a:latin typeface="Arial" panose="020B0604020202020204" pitchFamily="34" charset="0"/>
                <a:cs typeface="Arial" panose="020B0604020202020204" pitchFamily="34" charset="0"/>
              </a:rPr>
              <a:t>Update model via</a:t>
            </a:r>
          </a:p>
          <a:p>
            <a:pPr algn="ctr"/>
            <a:r>
              <a:rPr lang="en-US" sz="1758" dirty="0">
                <a:latin typeface="Arial" panose="020B0604020202020204" pitchFamily="34" charset="0"/>
                <a:cs typeface="Arial" panose="020B0604020202020204" pitchFamily="34" charset="0"/>
              </a:rPr>
              <a:t>ensemble Kalman filter</a:t>
            </a:r>
            <a:endParaRPr sz="1758" dirty="0">
              <a:latin typeface="Arial" panose="020B0604020202020204" pitchFamily="34" charset="0"/>
              <a:cs typeface="Arial" panose="020B0604020202020204" pitchFamily="34" charset="0"/>
            </a:endParaRPr>
          </a:p>
        </p:txBody>
      </p:sp>
      <p:sp>
        <p:nvSpPr>
          <p:cNvPr id="10" name="Shape 392">
            <a:extLst>
              <a:ext uri="{FF2B5EF4-FFF2-40B4-BE49-F238E27FC236}">
                <a16:creationId xmlns:a16="http://schemas.microsoft.com/office/drawing/2014/main" id="{327BD8F6-C4AA-4FBA-A0FA-9B905667BEAA}"/>
              </a:ext>
            </a:extLst>
          </p:cNvPr>
          <p:cNvSpPr/>
          <p:nvPr/>
        </p:nvSpPr>
        <p:spPr>
          <a:xfrm>
            <a:off x="5800525" y="1232766"/>
            <a:ext cx="2384309" cy="27990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655" y="7959"/>
                  <a:pt x="14855" y="759"/>
                  <a:pt x="21600" y="0"/>
                </a:cubicBezTo>
              </a:path>
            </a:pathLst>
          </a:custGeom>
          <a:ln w="76200">
            <a:solidFill>
              <a:srgbClr val="000000"/>
            </a:solidFill>
            <a:miter lim="400000"/>
            <a:tailEnd type="stealth"/>
          </a:ln>
        </p:spPr>
        <p:txBody>
          <a:bodyPr/>
          <a:lstStyle/>
          <a:p>
            <a:endParaRPr sz="1266"/>
          </a:p>
        </p:txBody>
      </p:sp>
      <p:sp>
        <p:nvSpPr>
          <p:cNvPr id="11" name="Shape 366">
            <a:extLst>
              <a:ext uri="{FF2B5EF4-FFF2-40B4-BE49-F238E27FC236}">
                <a16:creationId xmlns:a16="http://schemas.microsoft.com/office/drawing/2014/main" id="{DD87803E-AF4E-4B0D-8EF6-8F54BFC0BF1C}"/>
              </a:ext>
            </a:extLst>
          </p:cNvPr>
          <p:cNvSpPr/>
          <p:nvPr/>
        </p:nvSpPr>
        <p:spPr>
          <a:xfrm>
            <a:off x="5711452" y="661978"/>
            <a:ext cx="1925207"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Initial conditions </a:t>
            </a:r>
          </a:p>
          <a:p>
            <a:pPr algn="ctr">
              <a:defRPr sz="2500" b="1"/>
            </a:pPr>
            <a:r>
              <a:rPr sz="1758" dirty="0">
                <a:latin typeface="Arial" panose="020B0604020202020204" pitchFamily="34" charset="0"/>
                <a:cs typeface="Arial" panose="020B0604020202020204" pitchFamily="34" charset="0"/>
              </a:rPr>
              <a:t>for next day’s </a:t>
            </a:r>
          </a:p>
          <a:p>
            <a:pPr algn="ctr">
              <a:defRPr sz="2500" b="1"/>
            </a:pPr>
            <a:r>
              <a:rPr sz="1758" dirty="0">
                <a:latin typeface="Arial" panose="020B0604020202020204" pitchFamily="34" charset="0"/>
                <a:cs typeface="Arial" panose="020B0604020202020204" pitchFamily="34" charset="0"/>
              </a:rPr>
              <a:t>simulation</a:t>
            </a:r>
          </a:p>
        </p:txBody>
      </p:sp>
      <p:sp>
        <p:nvSpPr>
          <p:cNvPr id="12" name="Shape 369">
            <a:extLst>
              <a:ext uri="{FF2B5EF4-FFF2-40B4-BE49-F238E27FC236}">
                <a16:creationId xmlns:a16="http://schemas.microsoft.com/office/drawing/2014/main" id="{13A99697-A103-4C8C-94C6-37572F0BD832}"/>
              </a:ext>
            </a:extLst>
          </p:cNvPr>
          <p:cNvSpPr/>
          <p:nvPr/>
        </p:nvSpPr>
        <p:spPr>
          <a:xfrm>
            <a:off x="8432654" y="4035658"/>
            <a:ext cx="2715488"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sz="1758" dirty="0">
                <a:latin typeface="Arial" panose="020B0604020202020204" pitchFamily="34" charset="0"/>
                <a:cs typeface="Arial" panose="020B0604020202020204" pitchFamily="34" charset="0"/>
              </a:rPr>
              <a:t>Forecast for managers </a:t>
            </a:r>
          </a:p>
          <a:p>
            <a:pPr algn="ctr">
              <a:defRPr sz="2500" b="1"/>
            </a:pPr>
            <a:r>
              <a:rPr sz="1758" dirty="0">
                <a:latin typeface="Arial" panose="020B0604020202020204" pitchFamily="34" charset="0"/>
                <a:cs typeface="Arial" panose="020B0604020202020204" pitchFamily="34" charset="0"/>
              </a:rPr>
              <a:t>&amp; decision support tools</a:t>
            </a:r>
          </a:p>
        </p:txBody>
      </p:sp>
      <p:sp>
        <p:nvSpPr>
          <p:cNvPr id="13" name="Shape 384">
            <a:extLst>
              <a:ext uri="{FF2B5EF4-FFF2-40B4-BE49-F238E27FC236}">
                <a16:creationId xmlns:a16="http://schemas.microsoft.com/office/drawing/2014/main" id="{DC991CED-998A-4B79-94DD-6F4FC9FE687C}"/>
              </a:ext>
            </a:extLst>
          </p:cNvPr>
          <p:cNvSpPr/>
          <p:nvPr/>
        </p:nvSpPr>
        <p:spPr>
          <a:xfrm>
            <a:off x="8824736" y="1849147"/>
            <a:ext cx="7504" cy="828158"/>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14" name="Shape 386">
            <a:extLst>
              <a:ext uri="{FF2B5EF4-FFF2-40B4-BE49-F238E27FC236}">
                <a16:creationId xmlns:a16="http://schemas.microsoft.com/office/drawing/2014/main" id="{5AA0F930-71AE-48AC-9867-3A811DF56F09}"/>
              </a:ext>
            </a:extLst>
          </p:cNvPr>
          <p:cNvSpPr/>
          <p:nvPr/>
        </p:nvSpPr>
        <p:spPr>
          <a:xfrm flipH="1">
            <a:off x="9642785" y="1188286"/>
            <a:ext cx="675941" cy="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15" name="Shape 387">
            <a:extLst>
              <a:ext uri="{FF2B5EF4-FFF2-40B4-BE49-F238E27FC236}">
                <a16:creationId xmlns:a16="http://schemas.microsoft.com/office/drawing/2014/main" id="{C8041431-0449-414E-818A-645CEC7F270F}"/>
              </a:ext>
            </a:extLst>
          </p:cNvPr>
          <p:cNvSpPr/>
          <p:nvPr/>
        </p:nvSpPr>
        <p:spPr>
          <a:xfrm>
            <a:off x="10407649" y="1343535"/>
            <a:ext cx="1504900" cy="88370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NOAA </a:t>
            </a:r>
            <a:r>
              <a:rPr sz="1758" dirty="0">
                <a:latin typeface="Arial" panose="020B0604020202020204" pitchFamily="34" charset="0"/>
                <a:cs typeface="Arial" panose="020B0604020202020204" pitchFamily="34" charset="0"/>
              </a:rPr>
              <a:t>16-d</a:t>
            </a:r>
            <a:r>
              <a:rPr lang="en-US" sz="1758" dirty="0">
                <a:latin typeface="Arial" panose="020B0604020202020204" pitchFamily="34" charset="0"/>
                <a:cs typeface="Arial" panose="020B0604020202020204" pitchFamily="34" charset="0"/>
              </a:rPr>
              <a:t>ay</a:t>
            </a:r>
          </a:p>
          <a:p>
            <a:pPr algn="ctr">
              <a:defRPr sz="2500" b="1"/>
            </a:pPr>
            <a:r>
              <a:rPr sz="1758" dirty="0">
                <a:latin typeface="Arial" panose="020B0604020202020204" pitchFamily="34" charset="0"/>
                <a:cs typeface="Arial" panose="020B0604020202020204" pitchFamily="34" charset="0"/>
              </a:rPr>
              <a:t> weather</a:t>
            </a:r>
            <a:endParaRPr lang="en-US" sz="1758" dirty="0">
              <a:latin typeface="Arial" panose="020B0604020202020204" pitchFamily="34" charset="0"/>
              <a:cs typeface="Arial" panose="020B0604020202020204" pitchFamily="34" charset="0"/>
            </a:endParaRPr>
          </a:p>
          <a:p>
            <a:pPr algn="ctr">
              <a:defRPr sz="2500" b="1"/>
            </a:pPr>
            <a:r>
              <a:rPr sz="1758" dirty="0">
                <a:latin typeface="Arial" panose="020B0604020202020204" pitchFamily="34" charset="0"/>
                <a:cs typeface="Arial" panose="020B0604020202020204" pitchFamily="34" charset="0"/>
              </a:rPr>
              <a:t>forecast</a:t>
            </a:r>
          </a:p>
        </p:txBody>
      </p:sp>
      <p:sp>
        <p:nvSpPr>
          <p:cNvPr id="16" name="Shape 390">
            <a:extLst>
              <a:ext uri="{FF2B5EF4-FFF2-40B4-BE49-F238E27FC236}">
                <a16:creationId xmlns:a16="http://schemas.microsoft.com/office/drawing/2014/main" id="{6FF67CEB-59A5-4CA0-BA63-DD961490BDDA}"/>
              </a:ext>
            </a:extLst>
          </p:cNvPr>
          <p:cNvSpPr/>
          <p:nvPr/>
        </p:nvSpPr>
        <p:spPr>
          <a:xfrm rot="19383474">
            <a:off x="635734" y="3733841"/>
            <a:ext cx="887982" cy="512772"/>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17" name="Shape 390">
            <a:extLst>
              <a:ext uri="{FF2B5EF4-FFF2-40B4-BE49-F238E27FC236}">
                <a16:creationId xmlns:a16="http://schemas.microsoft.com/office/drawing/2014/main" id="{DAA87B2D-8F6D-4736-BF00-09D289C4C2D4}"/>
              </a:ext>
            </a:extLst>
          </p:cNvPr>
          <p:cNvSpPr/>
          <p:nvPr/>
        </p:nvSpPr>
        <p:spPr>
          <a:xfrm rot="12502209" flipH="1">
            <a:off x="923279" y="1923338"/>
            <a:ext cx="648310" cy="189746"/>
          </a:xfrm>
          <a:custGeom>
            <a:avLst/>
            <a:gdLst/>
            <a:ahLst/>
            <a:cxnLst>
              <a:cxn ang="0">
                <a:pos x="wd2" y="hd2"/>
              </a:cxn>
              <a:cxn ang="5400000">
                <a:pos x="wd2" y="hd2"/>
              </a:cxn>
              <a:cxn ang="10800000">
                <a:pos x="wd2" y="hd2"/>
              </a:cxn>
              <a:cxn ang="16200000">
                <a:pos x="wd2" y="hd2"/>
              </a:cxn>
            </a:cxnLst>
            <a:rect l="0" t="0" r="r" b="b"/>
            <a:pathLst>
              <a:path w="21600" h="20019" extrusionOk="0">
                <a:moveTo>
                  <a:pt x="0" y="20019"/>
                </a:moveTo>
                <a:cubicBezTo>
                  <a:pt x="6397" y="4985"/>
                  <a:pt x="13597" y="-1581"/>
                  <a:pt x="21600" y="320"/>
                </a:cubicBezTo>
              </a:path>
            </a:pathLst>
          </a:custGeom>
          <a:ln w="76200">
            <a:solidFill>
              <a:srgbClr val="000000"/>
            </a:solidFill>
            <a:miter lim="400000"/>
            <a:tailEnd type="stealth"/>
          </a:ln>
        </p:spPr>
        <p:txBody>
          <a:bodyPr/>
          <a:lstStyle/>
          <a:p>
            <a:endParaRPr sz="1266"/>
          </a:p>
        </p:txBody>
      </p:sp>
      <p:sp>
        <p:nvSpPr>
          <p:cNvPr id="22" name="Shape 359">
            <a:extLst>
              <a:ext uri="{FF2B5EF4-FFF2-40B4-BE49-F238E27FC236}">
                <a16:creationId xmlns:a16="http://schemas.microsoft.com/office/drawing/2014/main" id="{68DFE7E7-A2CC-44C4-8143-2FF14EBE7B3F}"/>
              </a:ext>
            </a:extLst>
          </p:cNvPr>
          <p:cNvSpPr/>
          <p:nvPr/>
        </p:nvSpPr>
        <p:spPr>
          <a:xfrm>
            <a:off x="4300131" y="1741112"/>
            <a:ext cx="1311257"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lang="en-US" sz="1758" dirty="0">
                <a:latin typeface="Arial" panose="020B0604020202020204" pitchFamily="34" charset="0"/>
                <a:cs typeface="Arial" panose="020B0604020202020204" pitchFamily="34" charset="0"/>
              </a:rPr>
              <a:t>Lake model</a:t>
            </a:r>
            <a:endParaRPr sz="1758" dirty="0">
              <a:latin typeface="Arial" panose="020B0604020202020204" pitchFamily="34" charset="0"/>
              <a:cs typeface="Arial" panose="020B0604020202020204" pitchFamily="34" charset="0"/>
            </a:endParaRPr>
          </a:p>
        </p:txBody>
      </p:sp>
      <p:sp>
        <p:nvSpPr>
          <p:cNvPr id="31" name="Arrow: Circular 30">
            <a:extLst>
              <a:ext uri="{FF2B5EF4-FFF2-40B4-BE49-F238E27FC236}">
                <a16:creationId xmlns:a16="http://schemas.microsoft.com/office/drawing/2014/main" id="{676FFE31-0CFE-40B5-B447-05701C82821F}"/>
              </a:ext>
            </a:extLst>
          </p:cNvPr>
          <p:cNvSpPr/>
          <p:nvPr/>
        </p:nvSpPr>
        <p:spPr>
          <a:xfrm rot="10800000">
            <a:off x="3893473" y="4526911"/>
            <a:ext cx="1950016" cy="1962631"/>
          </a:xfrm>
          <a:prstGeom prst="circularArrow">
            <a:avLst>
              <a:gd name="adj1" fmla="val 7367"/>
              <a:gd name="adj2" fmla="val 1142319"/>
              <a:gd name="adj3" fmla="val 21554837"/>
              <a:gd name="adj4" fmla="val 1532633"/>
              <a:gd name="adj5" fmla="val 11893"/>
            </a:avLst>
          </a:prstGeom>
          <a:solidFill>
            <a:schemeClr val="tx1">
              <a:lumMod val="85000"/>
              <a:lumOff val="1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Shape 359">
            <a:extLst>
              <a:ext uri="{FF2B5EF4-FFF2-40B4-BE49-F238E27FC236}">
                <a16:creationId xmlns:a16="http://schemas.microsoft.com/office/drawing/2014/main" id="{31B0474B-33A5-4383-81A4-B377521AAAEC}"/>
              </a:ext>
            </a:extLst>
          </p:cNvPr>
          <p:cNvSpPr/>
          <p:nvPr/>
        </p:nvSpPr>
        <p:spPr>
          <a:xfrm>
            <a:off x="8124933" y="2748272"/>
            <a:ext cx="1487588"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500" b="1"/>
            </a:lvl1pPr>
          </a:lstStyle>
          <a:p>
            <a:r>
              <a:rPr sz="1758" dirty="0">
                <a:latin typeface="Arial" panose="020B0604020202020204" pitchFamily="34" charset="0"/>
                <a:cs typeface="Arial" panose="020B0604020202020204" pitchFamily="34" charset="0"/>
              </a:rPr>
              <a:t>Model output</a:t>
            </a:r>
          </a:p>
        </p:txBody>
      </p:sp>
      <p:sp>
        <p:nvSpPr>
          <p:cNvPr id="33" name="Shape 361">
            <a:extLst>
              <a:ext uri="{FF2B5EF4-FFF2-40B4-BE49-F238E27FC236}">
                <a16:creationId xmlns:a16="http://schemas.microsoft.com/office/drawing/2014/main" id="{525FB522-BA9C-4E98-937C-C1FBC8CE5C70}"/>
              </a:ext>
            </a:extLst>
          </p:cNvPr>
          <p:cNvSpPr/>
          <p:nvPr/>
        </p:nvSpPr>
        <p:spPr>
          <a:xfrm flipV="1">
            <a:off x="9773939" y="2963027"/>
            <a:ext cx="808369" cy="1"/>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pic>
        <p:nvPicPr>
          <p:cNvPr id="34" name="Graphic 33" descr="Customer review">
            <a:extLst>
              <a:ext uri="{FF2B5EF4-FFF2-40B4-BE49-F238E27FC236}">
                <a16:creationId xmlns:a16="http://schemas.microsoft.com/office/drawing/2014/main" id="{97E99990-EFF9-43F0-BEB2-4711FCDB5D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0638" y="4782198"/>
            <a:ext cx="914400" cy="914400"/>
          </a:xfrm>
          <a:prstGeom prst="rect">
            <a:avLst/>
          </a:prstGeom>
        </p:spPr>
      </p:pic>
      <p:pic>
        <p:nvPicPr>
          <p:cNvPr id="35" name="Picture 34">
            <a:extLst>
              <a:ext uri="{FF2B5EF4-FFF2-40B4-BE49-F238E27FC236}">
                <a16:creationId xmlns:a16="http://schemas.microsoft.com/office/drawing/2014/main" id="{FA68817F-B1B6-4426-90C1-FB76543F02F4}"/>
              </a:ext>
            </a:extLst>
          </p:cNvPr>
          <p:cNvPicPr>
            <a:picLocks noChangeAspect="1"/>
          </p:cNvPicPr>
          <p:nvPr/>
        </p:nvPicPr>
        <p:blipFill>
          <a:blip r:embed="rId4"/>
          <a:stretch>
            <a:fillRect/>
          </a:stretch>
        </p:blipFill>
        <p:spPr>
          <a:xfrm>
            <a:off x="8452593" y="4699570"/>
            <a:ext cx="2490916" cy="805885"/>
          </a:xfrm>
          <a:prstGeom prst="rect">
            <a:avLst/>
          </a:prstGeom>
        </p:spPr>
      </p:pic>
      <p:sp>
        <p:nvSpPr>
          <p:cNvPr id="36" name="Shape 361">
            <a:extLst>
              <a:ext uri="{FF2B5EF4-FFF2-40B4-BE49-F238E27FC236}">
                <a16:creationId xmlns:a16="http://schemas.microsoft.com/office/drawing/2014/main" id="{7E99233D-43E6-46D8-AB76-B1772B06168A}"/>
              </a:ext>
            </a:extLst>
          </p:cNvPr>
          <p:cNvSpPr/>
          <p:nvPr/>
        </p:nvSpPr>
        <p:spPr>
          <a:xfrm flipH="1">
            <a:off x="7552292" y="5082746"/>
            <a:ext cx="736470" cy="5519"/>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7" name="Shape 369">
            <a:extLst>
              <a:ext uri="{FF2B5EF4-FFF2-40B4-BE49-F238E27FC236}">
                <a16:creationId xmlns:a16="http://schemas.microsoft.com/office/drawing/2014/main" id="{C7E1AB33-8CD1-451B-8022-DEB11EC7D433}"/>
              </a:ext>
            </a:extLst>
          </p:cNvPr>
          <p:cNvSpPr/>
          <p:nvPr/>
        </p:nvSpPr>
        <p:spPr>
          <a:xfrm>
            <a:off x="5838005" y="5797667"/>
            <a:ext cx="2513510"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Feedback from </a:t>
            </a:r>
          </a:p>
          <a:p>
            <a:pPr algn="ctr">
              <a:defRPr sz="2500" b="1"/>
            </a:pPr>
            <a:r>
              <a:rPr lang="en-US" sz="1758" dirty="0">
                <a:latin typeface="Arial" panose="020B0604020202020204" pitchFamily="34" charset="0"/>
                <a:cs typeface="Arial" panose="020B0604020202020204" pitchFamily="34" charset="0"/>
              </a:rPr>
              <a:t>managers to scientists</a:t>
            </a:r>
            <a:endParaRPr sz="1758" dirty="0">
              <a:latin typeface="Arial" panose="020B0604020202020204" pitchFamily="34" charset="0"/>
              <a:cs typeface="Arial" panose="020B0604020202020204" pitchFamily="34" charset="0"/>
            </a:endParaRPr>
          </a:p>
        </p:txBody>
      </p:sp>
      <p:sp>
        <p:nvSpPr>
          <p:cNvPr id="38" name="Shape 384">
            <a:extLst>
              <a:ext uri="{FF2B5EF4-FFF2-40B4-BE49-F238E27FC236}">
                <a16:creationId xmlns:a16="http://schemas.microsoft.com/office/drawing/2014/main" id="{ADD089B3-2037-42D7-A21A-D3D0EC628AF1}"/>
              </a:ext>
            </a:extLst>
          </p:cNvPr>
          <p:cNvSpPr/>
          <p:nvPr/>
        </p:nvSpPr>
        <p:spPr>
          <a:xfrm>
            <a:off x="8854232" y="3134003"/>
            <a:ext cx="7504" cy="828158"/>
          </a:xfrm>
          <a:prstGeom prst="line">
            <a:avLst/>
          </a:prstGeom>
          <a:ln w="76200">
            <a:solidFill>
              <a:srgbClr val="000000"/>
            </a:solidFill>
            <a:miter lim="400000"/>
            <a:tailEnd type="triangle"/>
          </a:ln>
        </p:spPr>
        <p:txBody>
          <a:bodyPr lIns="35719" tIns="35719" rIns="35719" bIns="35719" anchor="ctr"/>
          <a:lstStyle/>
          <a:p>
            <a:pPr algn="ctr" defTabSz="410751">
              <a:defRPr sz="3600">
                <a:latin typeface="+mj-lt"/>
                <a:ea typeface="+mj-ea"/>
                <a:cs typeface="+mj-cs"/>
                <a:sym typeface="Helvetica Neue Light"/>
              </a:defRPr>
            </a:pPr>
            <a:endParaRPr sz="2531"/>
          </a:p>
        </p:txBody>
      </p:sp>
      <p:sp>
        <p:nvSpPr>
          <p:cNvPr id="39" name="Shape 392">
            <a:extLst>
              <a:ext uri="{FF2B5EF4-FFF2-40B4-BE49-F238E27FC236}">
                <a16:creationId xmlns:a16="http://schemas.microsoft.com/office/drawing/2014/main" id="{01BC64CD-D9E3-4F21-961C-D34C12E8D0D5}"/>
              </a:ext>
            </a:extLst>
          </p:cNvPr>
          <p:cNvSpPr/>
          <p:nvPr/>
        </p:nvSpPr>
        <p:spPr>
          <a:xfrm rot="1241180">
            <a:off x="7374315" y="3304769"/>
            <a:ext cx="930012" cy="15335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655" y="7959"/>
                  <a:pt x="14855" y="759"/>
                  <a:pt x="21600" y="0"/>
                </a:cubicBezTo>
              </a:path>
            </a:pathLst>
          </a:custGeom>
          <a:ln w="76200">
            <a:solidFill>
              <a:srgbClr val="000000"/>
            </a:solidFill>
            <a:miter lim="400000"/>
            <a:tailEnd type="stealth"/>
          </a:ln>
        </p:spPr>
        <p:txBody>
          <a:bodyPr/>
          <a:lstStyle/>
          <a:p>
            <a:endParaRPr sz="1266"/>
          </a:p>
        </p:txBody>
      </p:sp>
      <p:pic>
        <p:nvPicPr>
          <p:cNvPr id="40" name="Graphic 39" descr="Partial sun">
            <a:extLst>
              <a:ext uri="{FF2B5EF4-FFF2-40B4-BE49-F238E27FC236}">
                <a16:creationId xmlns:a16="http://schemas.microsoft.com/office/drawing/2014/main" id="{C7DF8142-6924-467C-8DC9-2BA0039A54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7355" y="540190"/>
            <a:ext cx="914400" cy="914400"/>
          </a:xfrm>
          <a:prstGeom prst="rect">
            <a:avLst/>
          </a:prstGeom>
        </p:spPr>
      </p:pic>
      <p:pic>
        <p:nvPicPr>
          <p:cNvPr id="41" name="Graphic 40" descr="Cloud Computing">
            <a:extLst>
              <a:ext uri="{FF2B5EF4-FFF2-40B4-BE49-F238E27FC236}">
                <a16:creationId xmlns:a16="http://schemas.microsoft.com/office/drawing/2014/main" id="{97EC183C-366C-4FEB-8F14-0FDBD4CD26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9031" y="2353321"/>
            <a:ext cx="914400" cy="914400"/>
          </a:xfrm>
          <a:prstGeom prst="rect">
            <a:avLst/>
          </a:prstGeom>
        </p:spPr>
      </p:pic>
      <p:sp>
        <p:nvSpPr>
          <p:cNvPr id="42" name="Shape 387">
            <a:extLst>
              <a:ext uri="{FF2B5EF4-FFF2-40B4-BE49-F238E27FC236}">
                <a16:creationId xmlns:a16="http://schemas.microsoft.com/office/drawing/2014/main" id="{1DC6C3F3-DC95-487F-9933-25C7F136CC24}"/>
              </a:ext>
            </a:extLst>
          </p:cNvPr>
          <p:cNvSpPr/>
          <p:nvPr/>
        </p:nvSpPr>
        <p:spPr>
          <a:xfrm>
            <a:off x="10305662" y="3262097"/>
            <a:ext cx="1700787"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GitHub </a:t>
            </a:r>
          </a:p>
          <a:p>
            <a:pPr algn="ctr">
              <a:defRPr sz="2500" b="1"/>
            </a:pPr>
            <a:r>
              <a:rPr lang="en-US" sz="1758" dirty="0">
                <a:latin typeface="Arial" panose="020B0604020202020204" pitchFamily="34" charset="0"/>
                <a:cs typeface="Arial" panose="020B0604020202020204" pitchFamily="34" charset="0"/>
              </a:rPr>
              <a:t>data repository</a:t>
            </a:r>
            <a:endParaRPr sz="1758" dirty="0">
              <a:latin typeface="Arial" panose="020B0604020202020204" pitchFamily="34" charset="0"/>
              <a:cs typeface="Arial" panose="020B0604020202020204" pitchFamily="34" charset="0"/>
            </a:endParaRPr>
          </a:p>
        </p:txBody>
      </p:sp>
      <p:pic>
        <p:nvPicPr>
          <p:cNvPr id="43" name="Graphic 42" descr="Cloud Computing">
            <a:extLst>
              <a:ext uri="{FF2B5EF4-FFF2-40B4-BE49-F238E27FC236}">
                <a16:creationId xmlns:a16="http://schemas.microsoft.com/office/drawing/2014/main" id="{13B5E1BD-C1FD-4496-97DA-BA36FEB143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9867" y="1954500"/>
            <a:ext cx="914400" cy="914400"/>
          </a:xfrm>
          <a:prstGeom prst="rect">
            <a:avLst/>
          </a:prstGeom>
        </p:spPr>
      </p:pic>
      <p:sp>
        <p:nvSpPr>
          <p:cNvPr id="44" name="Shape 387">
            <a:extLst>
              <a:ext uri="{FF2B5EF4-FFF2-40B4-BE49-F238E27FC236}">
                <a16:creationId xmlns:a16="http://schemas.microsoft.com/office/drawing/2014/main" id="{6171E6B8-63AF-4172-A9B3-B657B4A523C7}"/>
              </a:ext>
            </a:extLst>
          </p:cNvPr>
          <p:cNvSpPr/>
          <p:nvPr/>
        </p:nvSpPr>
        <p:spPr>
          <a:xfrm>
            <a:off x="993336" y="2868008"/>
            <a:ext cx="1700787" cy="6131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defRPr sz="2500" b="1"/>
            </a:pPr>
            <a:r>
              <a:rPr lang="en-US" sz="1758" dirty="0">
                <a:latin typeface="Arial" panose="020B0604020202020204" pitchFamily="34" charset="0"/>
                <a:cs typeface="Arial" panose="020B0604020202020204" pitchFamily="34" charset="0"/>
              </a:rPr>
              <a:t>GitHub </a:t>
            </a:r>
          </a:p>
          <a:p>
            <a:pPr algn="ctr">
              <a:defRPr sz="2500" b="1"/>
            </a:pPr>
            <a:r>
              <a:rPr lang="en-US" sz="1758" dirty="0">
                <a:latin typeface="Arial" panose="020B0604020202020204" pitchFamily="34" charset="0"/>
                <a:cs typeface="Arial" panose="020B0604020202020204" pitchFamily="34" charset="0"/>
              </a:rPr>
              <a:t>data repository</a:t>
            </a:r>
            <a:endParaRPr sz="1758" dirty="0">
              <a:latin typeface="Arial" panose="020B0604020202020204" pitchFamily="34" charset="0"/>
              <a:cs typeface="Arial" panose="020B0604020202020204" pitchFamily="34" charset="0"/>
            </a:endParaRPr>
          </a:p>
        </p:txBody>
      </p:sp>
      <p:pic>
        <p:nvPicPr>
          <p:cNvPr id="45" name="Picture 44">
            <a:extLst>
              <a:ext uri="{FF2B5EF4-FFF2-40B4-BE49-F238E27FC236}">
                <a16:creationId xmlns:a16="http://schemas.microsoft.com/office/drawing/2014/main" id="{0BC881E3-BC0B-4C13-953A-42D00F46EA60}"/>
              </a:ext>
            </a:extLst>
          </p:cNvPr>
          <p:cNvPicPr>
            <a:picLocks noChangeAspect="1"/>
          </p:cNvPicPr>
          <p:nvPr/>
        </p:nvPicPr>
        <p:blipFill>
          <a:blip r:embed="rId9"/>
          <a:stretch>
            <a:fillRect/>
          </a:stretch>
        </p:blipFill>
        <p:spPr>
          <a:xfrm>
            <a:off x="224253" y="4551665"/>
            <a:ext cx="1342761" cy="1210229"/>
          </a:xfrm>
          <a:prstGeom prst="rect">
            <a:avLst/>
          </a:prstGeom>
        </p:spPr>
      </p:pic>
      <p:pic>
        <p:nvPicPr>
          <p:cNvPr id="46" name="Picture 45">
            <a:extLst>
              <a:ext uri="{FF2B5EF4-FFF2-40B4-BE49-F238E27FC236}">
                <a16:creationId xmlns:a16="http://schemas.microsoft.com/office/drawing/2014/main" id="{912E454D-8A9F-4DAC-A375-C8347DADE9EE}"/>
              </a:ext>
            </a:extLst>
          </p:cNvPr>
          <p:cNvPicPr>
            <a:picLocks noChangeAspect="1"/>
          </p:cNvPicPr>
          <p:nvPr/>
        </p:nvPicPr>
        <p:blipFill>
          <a:blip r:embed="rId10"/>
          <a:stretch>
            <a:fillRect/>
          </a:stretch>
        </p:blipFill>
        <p:spPr>
          <a:xfrm>
            <a:off x="90515" y="554541"/>
            <a:ext cx="1427202" cy="1150969"/>
          </a:xfrm>
          <a:prstGeom prst="rect">
            <a:avLst/>
          </a:prstGeom>
        </p:spPr>
      </p:pic>
      <p:pic>
        <p:nvPicPr>
          <p:cNvPr id="52" name="Picture 51">
            <a:extLst>
              <a:ext uri="{FF2B5EF4-FFF2-40B4-BE49-F238E27FC236}">
                <a16:creationId xmlns:a16="http://schemas.microsoft.com/office/drawing/2014/main" id="{FBBCAFE4-4655-41C6-BC28-81EF56AF0C7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62" b="93651" l="0" r="89848">
                        <a14:foregroundMark x1="31980" y1="7407" x2="72081" y2="11111"/>
                        <a14:foregroundMark x1="72081" y1="11111" x2="48731" y2="23280"/>
                        <a14:foregroundMark x1="32487" y1="15344" x2="26396" y2="14815"/>
                        <a14:foregroundMark x1="7107" y1="25397" x2="7107" y2="32275"/>
                        <a14:foregroundMark x1="0" y1="23280" x2="2538" y2="20635"/>
                        <a14:foregroundMark x1="44670" y1="22751" x2="40102" y2="19048"/>
                        <a14:foregroundMark x1="52284" y1="32275" x2="47208" y2="26984"/>
                        <a14:foregroundMark x1="49746" y1="31746" x2="49746" y2="31746"/>
                        <a14:foregroundMark x1="36041" y1="37037" x2="36041" y2="37037"/>
                        <a14:foregroundMark x1="31980" y1="37037" x2="31980" y2="37037"/>
                        <a14:foregroundMark x1="28426" y1="35979" x2="28426" y2="35979"/>
                        <a14:foregroundMark x1="23858" y1="35979" x2="23858" y2="35979"/>
                        <a14:foregroundMark x1="20812" y1="35979" x2="20812" y2="35979"/>
                        <a14:foregroundMark x1="47208" y1="35979" x2="47208" y2="35979"/>
                        <a14:foregroundMark x1="50761" y1="31746" x2="50761" y2="31746"/>
                        <a14:foregroundMark x1="60914" y1="38624" x2="60914" y2="38624"/>
                        <a14:foregroundMark x1="64467" y1="38624" x2="64467" y2="38624"/>
                        <a14:foregroundMark x1="77157" y1="38624" x2="77157" y2="38624"/>
                        <a14:foregroundMark x1="79695" y1="38624" x2="79695" y2="38624"/>
                        <a14:foregroundMark x1="83756" y1="37037" x2="83756" y2="37037"/>
                        <a14:foregroundMark x1="51269" y1="93651" x2="51269" y2="93651"/>
                        <a14:foregroundMark x1="40102" y1="11640" x2="40102" y2="11640"/>
                        <a14:foregroundMark x1="42132" y1="32275" x2="42132" y2="32275"/>
                        <a14:foregroundMark x1="42132" y1="32275" x2="42132" y2="32275"/>
                        <a14:foregroundMark x1="40102" y1="31746" x2="40102" y2="31746"/>
                        <a14:foregroundMark x1="29949" y1="13757" x2="29949" y2="13757"/>
                        <a14:foregroundMark x1="39594" y1="4762" x2="39594" y2="4762"/>
                        <a14:foregroundMark x1="33503" y1="20635" x2="33503" y2="20635"/>
                        <a14:foregroundMark x1="40102" y1="36508" x2="40102" y2="36508"/>
                        <a14:foregroundMark x1="56853" y1="36508" x2="56853" y2="36508"/>
                        <a14:foregroundMark x1="68528" y1="36508" x2="68528" y2="36508"/>
                        <a14:foregroundMark x1="71574" y1="36508" x2="71574" y2="36508"/>
                      </a14:backgroundRemoval>
                    </a14:imgEffect>
                    <a14:imgEffect>
                      <a14:sharpenSoften amount="25000"/>
                    </a14:imgEffect>
                  </a14:imgLayer>
                </a14:imgProps>
              </a:ext>
            </a:extLst>
          </a:blip>
          <a:stretch>
            <a:fillRect/>
          </a:stretch>
        </p:blipFill>
        <p:spPr>
          <a:xfrm>
            <a:off x="4345583" y="577025"/>
            <a:ext cx="1201016" cy="1152244"/>
          </a:xfrm>
          <a:prstGeom prst="rect">
            <a:avLst/>
          </a:prstGeom>
        </p:spPr>
      </p:pic>
      <p:pic>
        <p:nvPicPr>
          <p:cNvPr id="53" name="Picture 52">
            <a:extLst>
              <a:ext uri="{FF2B5EF4-FFF2-40B4-BE49-F238E27FC236}">
                <a16:creationId xmlns:a16="http://schemas.microsoft.com/office/drawing/2014/main" id="{2A4297E7-195F-4427-AF8F-316419EBD9F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62" b="93651" l="0" r="89848">
                        <a14:foregroundMark x1="31980" y1="7407" x2="72081" y2="11111"/>
                        <a14:foregroundMark x1="72081" y1="11111" x2="48731" y2="23280"/>
                        <a14:foregroundMark x1="32487" y1="15344" x2="26396" y2="14815"/>
                        <a14:foregroundMark x1="7107" y1="25397" x2="7107" y2="32275"/>
                        <a14:foregroundMark x1="0" y1="23280" x2="2538" y2="20635"/>
                        <a14:foregroundMark x1="44670" y1="22751" x2="40102" y2="19048"/>
                        <a14:foregroundMark x1="52284" y1="32275" x2="47208" y2="26984"/>
                        <a14:foregroundMark x1="49746" y1="31746" x2="49746" y2="31746"/>
                        <a14:foregroundMark x1="36041" y1="37037" x2="36041" y2="37037"/>
                        <a14:foregroundMark x1="31980" y1="37037" x2="31980" y2="37037"/>
                        <a14:foregroundMark x1="28426" y1="35979" x2="28426" y2="35979"/>
                        <a14:foregroundMark x1="23858" y1="35979" x2="23858" y2="35979"/>
                        <a14:foregroundMark x1="20812" y1="35979" x2="20812" y2="35979"/>
                        <a14:foregroundMark x1="47208" y1="35979" x2="47208" y2="35979"/>
                        <a14:foregroundMark x1="50761" y1="31746" x2="50761" y2="31746"/>
                        <a14:foregroundMark x1="60914" y1="38624" x2="60914" y2="38624"/>
                        <a14:foregroundMark x1="64467" y1="38624" x2="64467" y2="38624"/>
                        <a14:foregroundMark x1="77157" y1="38624" x2="77157" y2="38624"/>
                        <a14:foregroundMark x1="79695" y1="38624" x2="79695" y2="38624"/>
                        <a14:foregroundMark x1="83756" y1="37037" x2="83756" y2="37037"/>
                        <a14:foregroundMark x1="51269" y1="93651" x2="51269" y2="93651"/>
                        <a14:foregroundMark x1="40102" y1="11640" x2="40102" y2="11640"/>
                        <a14:foregroundMark x1="42132" y1="32275" x2="42132" y2="32275"/>
                        <a14:foregroundMark x1="42132" y1="32275" x2="42132" y2="32275"/>
                        <a14:foregroundMark x1="40102" y1="31746" x2="40102" y2="31746"/>
                        <a14:foregroundMark x1="29949" y1="13757" x2="29949" y2="13757"/>
                        <a14:foregroundMark x1="39594" y1="4762" x2="39594" y2="4762"/>
                        <a14:foregroundMark x1="33503" y1="20635" x2="33503" y2="20635"/>
                        <a14:foregroundMark x1="40102" y1="36508" x2="40102" y2="36508"/>
                        <a14:foregroundMark x1="56853" y1="36508" x2="56853" y2="36508"/>
                        <a14:foregroundMark x1="68528" y1="36508" x2="68528" y2="36508"/>
                        <a14:foregroundMark x1="71574" y1="36508" x2="71574" y2="36508"/>
                      </a14:backgroundRemoval>
                    </a14:imgEffect>
                    <a14:imgEffect>
                      <a14:sharpenSoften amount="25000"/>
                    </a14:imgEffect>
                  </a14:imgLayer>
                </a14:imgProps>
              </a:ext>
            </a:extLst>
          </a:blip>
          <a:stretch>
            <a:fillRect/>
          </a:stretch>
        </p:blipFill>
        <p:spPr>
          <a:xfrm>
            <a:off x="8276916" y="404658"/>
            <a:ext cx="1201016" cy="1152244"/>
          </a:xfrm>
          <a:prstGeom prst="rect">
            <a:avLst/>
          </a:prstGeom>
        </p:spPr>
      </p:pic>
      <p:pic>
        <p:nvPicPr>
          <p:cNvPr id="54" name="Picture 53">
            <a:extLst>
              <a:ext uri="{FF2B5EF4-FFF2-40B4-BE49-F238E27FC236}">
                <a16:creationId xmlns:a16="http://schemas.microsoft.com/office/drawing/2014/main" id="{616B089F-E1B0-424A-AFD7-64A54C98D31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62" b="93651" l="0" r="89848">
                        <a14:foregroundMark x1="31980" y1="7407" x2="72081" y2="11111"/>
                        <a14:foregroundMark x1="72081" y1="11111" x2="48731" y2="23280"/>
                        <a14:foregroundMark x1="32487" y1="15344" x2="26396" y2="14815"/>
                        <a14:foregroundMark x1="7107" y1="25397" x2="7107" y2="32275"/>
                        <a14:foregroundMark x1="0" y1="23280" x2="2538" y2="20635"/>
                        <a14:foregroundMark x1="44670" y1="22751" x2="40102" y2="19048"/>
                        <a14:foregroundMark x1="52284" y1="32275" x2="47208" y2="26984"/>
                        <a14:foregroundMark x1="49746" y1="31746" x2="49746" y2="31746"/>
                        <a14:foregroundMark x1="36041" y1="37037" x2="36041" y2="37037"/>
                        <a14:foregroundMark x1="31980" y1="37037" x2="31980" y2="37037"/>
                        <a14:foregroundMark x1="28426" y1="35979" x2="28426" y2="35979"/>
                        <a14:foregroundMark x1="23858" y1="35979" x2="23858" y2="35979"/>
                        <a14:foregroundMark x1="20812" y1="35979" x2="20812" y2="35979"/>
                        <a14:foregroundMark x1="47208" y1="35979" x2="47208" y2="35979"/>
                        <a14:foregroundMark x1="50761" y1="31746" x2="50761" y2="31746"/>
                        <a14:foregroundMark x1="60914" y1="38624" x2="60914" y2="38624"/>
                        <a14:foregroundMark x1="64467" y1="38624" x2="64467" y2="38624"/>
                        <a14:foregroundMark x1="77157" y1="38624" x2="77157" y2="38624"/>
                        <a14:foregroundMark x1="79695" y1="38624" x2="79695" y2="38624"/>
                        <a14:foregroundMark x1="83756" y1="37037" x2="83756" y2="37037"/>
                        <a14:foregroundMark x1="51269" y1="93651" x2="51269" y2="93651"/>
                        <a14:foregroundMark x1="40102" y1="11640" x2="40102" y2="11640"/>
                        <a14:foregroundMark x1="42132" y1="32275" x2="42132" y2="32275"/>
                        <a14:foregroundMark x1="42132" y1="32275" x2="42132" y2="32275"/>
                        <a14:foregroundMark x1="40102" y1="31746" x2="40102" y2="31746"/>
                        <a14:foregroundMark x1="29949" y1="13757" x2="29949" y2="13757"/>
                        <a14:foregroundMark x1="39594" y1="4762" x2="39594" y2="4762"/>
                        <a14:foregroundMark x1="33503" y1="20635" x2="33503" y2="20635"/>
                        <a14:foregroundMark x1="40102" y1="36508" x2="40102" y2="36508"/>
                        <a14:foregroundMark x1="56853" y1="36508" x2="56853" y2="36508"/>
                        <a14:foregroundMark x1="68528" y1="36508" x2="68528" y2="36508"/>
                        <a14:foregroundMark x1="71574" y1="36508" x2="71574" y2="36508"/>
                      </a14:backgroundRemoval>
                    </a14:imgEffect>
                    <a14:imgEffect>
                      <a14:sharpenSoften amount="25000"/>
                    </a14:imgEffect>
                  </a14:imgLayer>
                </a14:imgProps>
              </a:ext>
            </a:extLst>
          </a:blip>
          <a:stretch>
            <a:fillRect/>
          </a:stretch>
        </p:blipFill>
        <p:spPr>
          <a:xfrm>
            <a:off x="4298415" y="4953184"/>
            <a:ext cx="1201016" cy="1152244"/>
          </a:xfrm>
          <a:prstGeom prst="rect">
            <a:avLst/>
          </a:prstGeom>
        </p:spPr>
      </p:pic>
    </p:spTree>
    <p:extLst>
      <p:ext uri="{BB962C8B-B14F-4D97-AF65-F5344CB8AC3E}">
        <p14:creationId xmlns:p14="http://schemas.microsoft.com/office/powerpoint/2010/main" val="368318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33" grpId="0" animBg="1"/>
      <p:bldP spid="36" grpId="0" animBg="1"/>
      <p:bldP spid="37" grpId="0" animBg="1"/>
      <p:bldP spid="38" grpId="0" animBg="1"/>
      <p:bldP spid="39" grpId="0" animBg="1"/>
      <p:bldP spid="42"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5A80E-E4D5-485D-ABA3-B46595A1A065}"/>
              </a:ext>
            </a:extLst>
          </p:cNvPr>
          <p:cNvPicPr>
            <a:picLocks noChangeAspect="1"/>
          </p:cNvPicPr>
          <p:nvPr/>
        </p:nvPicPr>
        <p:blipFill>
          <a:blip r:embed="rId2"/>
          <a:stretch>
            <a:fillRect/>
          </a:stretch>
        </p:blipFill>
        <p:spPr>
          <a:xfrm>
            <a:off x="0" y="106680"/>
            <a:ext cx="12192000" cy="6644640"/>
          </a:xfrm>
          <a:prstGeom prst="rect">
            <a:avLst/>
          </a:prstGeom>
        </p:spPr>
      </p:pic>
    </p:spTree>
    <p:extLst>
      <p:ext uri="{BB962C8B-B14F-4D97-AF65-F5344CB8AC3E}">
        <p14:creationId xmlns:p14="http://schemas.microsoft.com/office/powerpoint/2010/main" val="4174468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2352</TotalTime>
  <Words>258</Words>
  <Application>Microsoft Office PowerPoint</Application>
  <PresentationFormat>Widescreen</PresentationFormat>
  <Paragraphs>73</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Helvetica Neue</vt:lpstr>
      <vt:lpstr>Office Theme</vt:lpstr>
      <vt:lpstr>FLARE (Forecasting Lake and Reservoir Ecosystems)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FLARE (Forecasting Lake and Reservoir Ecosystems)</dc:title>
  <dc:creator>Whitney Woelmer</dc:creator>
  <cp:lastModifiedBy>Whitney Woelmer</cp:lastModifiedBy>
  <cp:revision>24</cp:revision>
  <dcterms:created xsi:type="dcterms:W3CDTF">2020-01-09T20:05:09Z</dcterms:created>
  <dcterms:modified xsi:type="dcterms:W3CDTF">2020-05-01T11:52:49Z</dcterms:modified>
</cp:coreProperties>
</file>